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5"/>
  </p:sldMasterIdLst>
  <p:notesMasterIdLst>
    <p:notesMasterId r:id="rId219"/>
  </p:notesMasterIdLst>
  <p:sldIdLst>
    <p:sldId id="256" r:id="rId6"/>
    <p:sldId id="258" r:id="rId7"/>
    <p:sldId id="368" r:id="rId8"/>
    <p:sldId id="380" r:id="rId9"/>
    <p:sldId id="300" r:id="rId10"/>
    <p:sldId id="309" r:id="rId11"/>
    <p:sldId id="366" r:id="rId12"/>
    <p:sldId id="327" r:id="rId13"/>
    <p:sldId id="323" r:id="rId14"/>
    <p:sldId id="325" r:id="rId15"/>
    <p:sldId id="326" r:id="rId16"/>
    <p:sldId id="324" r:id="rId17"/>
    <p:sldId id="328" r:id="rId18"/>
    <p:sldId id="329" r:id="rId19"/>
    <p:sldId id="330" r:id="rId20"/>
    <p:sldId id="367" r:id="rId21"/>
    <p:sldId id="331" r:id="rId22"/>
    <p:sldId id="332" r:id="rId23"/>
    <p:sldId id="333" r:id="rId24"/>
    <p:sldId id="348" r:id="rId25"/>
    <p:sldId id="349" r:id="rId26"/>
    <p:sldId id="350" r:id="rId27"/>
    <p:sldId id="351" r:id="rId28"/>
    <p:sldId id="352" r:id="rId29"/>
    <p:sldId id="353" r:id="rId30"/>
    <p:sldId id="354" r:id="rId31"/>
    <p:sldId id="355" r:id="rId32"/>
    <p:sldId id="356" r:id="rId33"/>
    <p:sldId id="357" r:id="rId34"/>
    <p:sldId id="358" r:id="rId35"/>
    <p:sldId id="359" r:id="rId36"/>
    <p:sldId id="360" r:id="rId37"/>
    <p:sldId id="361" r:id="rId38"/>
    <p:sldId id="362" r:id="rId39"/>
    <p:sldId id="363" r:id="rId40"/>
    <p:sldId id="364" r:id="rId41"/>
    <p:sldId id="365" r:id="rId42"/>
    <p:sldId id="334" r:id="rId43"/>
    <p:sldId id="375" r:id="rId44"/>
    <p:sldId id="376" r:id="rId45"/>
    <p:sldId id="335" r:id="rId46"/>
    <p:sldId id="377" r:id="rId47"/>
    <p:sldId id="336" r:id="rId48"/>
    <p:sldId id="378" r:id="rId49"/>
    <p:sldId id="379" r:id="rId50"/>
    <p:sldId id="337" r:id="rId51"/>
    <p:sldId id="338" r:id="rId52"/>
    <p:sldId id="339" r:id="rId53"/>
    <p:sldId id="340" r:id="rId54"/>
    <p:sldId id="341" r:id="rId55"/>
    <p:sldId id="342" r:id="rId56"/>
    <p:sldId id="343" r:id="rId57"/>
    <p:sldId id="322" r:id="rId58"/>
    <p:sldId id="310" r:id="rId59"/>
    <p:sldId id="311" r:id="rId60"/>
    <p:sldId id="369" r:id="rId61"/>
    <p:sldId id="370" r:id="rId62"/>
    <p:sldId id="305" r:id="rId63"/>
    <p:sldId id="314" r:id="rId64"/>
    <p:sldId id="372" r:id="rId65"/>
    <p:sldId id="316" r:id="rId66"/>
    <p:sldId id="373" r:id="rId67"/>
    <p:sldId id="374" r:id="rId68"/>
    <p:sldId id="318" r:id="rId69"/>
    <p:sldId id="321" r:id="rId70"/>
    <p:sldId id="319" r:id="rId71"/>
    <p:sldId id="320" r:id="rId72"/>
    <p:sldId id="344" r:id="rId73"/>
    <p:sldId id="345" r:id="rId74"/>
    <p:sldId id="346" r:id="rId75"/>
    <p:sldId id="347" r:id="rId76"/>
    <p:sldId id="381" r:id="rId77"/>
    <p:sldId id="382" r:id="rId78"/>
    <p:sldId id="383" r:id="rId79"/>
    <p:sldId id="384" r:id="rId80"/>
    <p:sldId id="385" r:id="rId81"/>
    <p:sldId id="386" r:id="rId82"/>
    <p:sldId id="387" r:id="rId83"/>
    <p:sldId id="388" r:id="rId84"/>
    <p:sldId id="389" r:id="rId85"/>
    <p:sldId id="390" r:id="rId86"/>
    <p:sldId id="391" r:id="rId87"/>
    <p:sldId id="392" r:id="rId88"/>
    <p:sldId id="393" r:id="rId89"/>
    <p:sldId id="394" r:id="rId90"/>
    <p:sldId id="395" r:id="rId91"/>
    <p:sldId id="396" r:id="rId92"/>
    <p:sldId id="397" r:id="rId93"/>
    <p:sldId id="398" r:id="rId94"/>
    <p:sldId id="399" r:id="rId95"/>
    <p:sldId id="400" r:id="rId96"/>
    <p:sldId id="401" r:id="rId97"/>
    <p:sldId id="402" r:id="rId98"/>
    <p:sldId id="403" r:id="rId99"/>
    <p:sldId id="404" r:id="rId100"/>
    <p:sldId id="405" r:id="rId101"/>
    <p:sldId id="406" r:id="rId102"/>
    <p:sldId id="407" r:id="rId103"/>
    <p:sldId id="408" r:id="rId104"/>
    <p:sldId id="409" r:id="rId105"/>
    <p:sldId id="410" r:id="rId106"/>
    <p:sldId id="411" r:id="rId107"/>
    <p:sldId id="412" r:id="rId108"/>
    <p:sldId id="413" r:id="rId109"/>
    <p:sldId id="414" r:id="rId110"/>
    <p:sldId id="415" r:id="rId111"/>
    <p:sldId id="416" r:id="rId112"/>
    <p:sldId id="417" r:id="rId113"/>
    <p:sldId id="418" r:id="rId114"/>
    <p:sldId id="419" r:id="rId115"/>
    <p:sldId id="420" r:id="rId116"/>
    <p:sldId id="421" r:id="rId117"/>
    <p:sldId id="422" r:id="rId118"/>
    <p:sldId id="423" r:id="rId119"/>
    <p:sldId id="424" r:id="rId120"/>
    <p:sldId id="425" r:id="rId121"/>
    <p:sldId id="426" r:id="rId122"/>
    <p:sldId id="427" r:id="rId123"/>
    <p:sldId id="428" r:id="rId124"/>
    <p:sldId id="429" r:id="rId125"/>
    <p:sldId id="430" r:id="rId126"/>
    <p:sldId id="431" r:id="rId127"/>
    <p:sldId id="432" r:id="rId128"/>
    <p:sldId id="433" r:id="rId129"/>
    <p:sldId id="434" r:id="rId130"/>
    <p:sldId id="435" r:id="rId131"/>
    <p:sldId id="436" r:id="rId132"/>
    <p:sldId id="437" r:id="rId133"/>
    <p:sldId id="438" r:id="rId134"/>
    <p:sldId id="439" r:id="rId135"/>
    <p:sldId id="440" r:id="rId136"/>
    <p:sldId id="441" r:id="rId137"/>
    <p:sldId id="442" r:id="rId138"/>
    <p:sldId id="443" r:id="rId139"/>
    <p:sldId id="444" r:id="rId140"/>
    <p:sldId id="445" r:id="rId141"/>
    <p:sldId id="446" r:id="rId142"/>
    <p:sldId id="447" r:id="rId143"/>
    <p:sldId id="448" r:id="rId144"/>
    <p:sldId id="449" r:id="rId145"/>
    <p:sldId id="450" r:id="rId146"/>
    <p:sldId id="451" r:id="rId147"/>
    <p:sldId id="452" r:id="rId148"/>
    <p:sldId id="453" r:id="rId149"/>
    <p:sldId id="454" r:id="rId150"/>
    <p:sldId id="455" r:id="rId151"/>
    <p:sldId id="456" r:id="rId152"/>
    <p:sldId id="457" r:id="rId153"/>
    <p:sldId id="458" r:id="rId154"/>
    <p:sldId id="459" r:id="rId155"/>
    <p:sldId id="460" r:id="rId156"/>
    <p:sldId id="461" r:id="rId157"/>
    <p:sldId id="462" r:id="rId158"/>
    <p:sldId id="463" r:id="rId159"/>
    <p:sldId id="464" r:id="rId160"/>
    <p:sldId id="465" r:id="rId161"/>
    <p:sldId id="466" r:id="rId162"/>
    <p:sldId id="467" r:id="rId163"/>
    <p:sldId id="468" r:id="rId164"/>
    <p:sldId id="469" r:id="rId165"/>
    <p:sldId id="470" r:id="rId166"/>
    <p:sldId id="471" r:id="rId167"/>
    <p:sldId id="472" r:id="rId168"/>
    <p:sldId id="473" r:id="rId169"/>
    <p:sldId id="474" r:id="rId170"/>
    <p:sldId id="475" r:id="rId171"/>
    <p:sldId id="476" r:id="rId172"/>
    <p:sldId id="477" r:id="rId173"/>
    <p:sldId id="478" r:id="rId174"/>
    <p:sldId id="479" r:id="rId175"/>
    <p:sldId id="480" r:id="rId176"/>
    <p:sldId id="481" r:id="rId177"/>
    <p:sldId id="482" r:id="rId178"/>
    <p:sldId id="483" r:id="rId179"/>
    <p:sldId id="484" r:id="rId180"/>
    <p:sldId id="485" r:id="rId181"/>
    <p:sldId id="486" r:id="rId182"/>
    <p:sldId id="487" r:id="rId183"/>
    <p:sldId id="488" r:id="rId184"/>
    <p:sldId id="489" r:id="rId185"/>
    <p:sldId id="490" r:id="rId186"/>
    <p:sldId id="491" r:id="rId187"/>
    <p:sldId id="492" r:id="rId188"/>
    <p:sldId id="493" r:id="rId189"/>
    <p:sldId id="494" r:id="rId190"/>
    <p:sldId id="495" r:id="rId191"/>
    <p:sldId id="496" r:id="rId192"/>
    <p:sldId id="497" r:id="rId193"/>
    <p:sldId id="498" r:id="rId194"/>
    <p:sldId id="499" r:id="rId195"/>
    <p:sldId id="500" r:id="rId196"/>
    <p:sldId id="501" r:id="rId197"/>
    <p:sldId id="502" r:id="rId198"/>
    <p:sldId id="503" r:id="rId199"/>
    <p:sldId id="504" r:id="rId200"/>
    <p:sldId id="505" r:id="rId201"/>
    <p:sldId id="506" r:id="rId202"/>
    <p:sldId id="507" r:id="rId203"/>
    <p:sldId id="508" r:id="rId204"/>
    <p:sldId id="509" r:id="rId205"/>
    <p:sldId id="510" r:id="rId206"/>
    <p:sldId id="511" r:id="rId207"/>
    <p:sldId id="512" r:id="rId208"/>
    <p:sldId id="513" r:id="rId209"/>
    <p:sldId id="514" r:id="rId210"/>
    <p:sldId id="515" r:id="rId211"/>
    <p:sldId id="516" r:id="rId212"/>
    <p:sldId id="517" r:id="rId213"/>
    <p:sldId id="518" r:id="rId214"/>
    <p:sldId id="519" r:id="rId215"/>
    <p:sldId id="520" r:id="rId216"/>
    <p:sldId id="521" r:id="rId217"/>
    <p:sldId id="522" r:id="rId218"/>
  </p:sldIdLst>
  <p:sldSz cx="9144000" cy="5143500" type="screen16x9"/>
  <p:notesSz cx="7010400"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894F073-18EC-4126-8E4F-97B81A288820}">
          <p14:sldIdLst>
            <p14:sldId id="256"/>
            <p14:sldId id="258"/>
            <p14:sldId id="368"/>
            <p14:sldId id="380"/>
            <p14:sldId id="300"/>
            <p14:sldId id="309"/>
            <p14:sldId id="366"/>
            <p14:sldId id="327"/>
            <p14:sldId id="323"/>
            <p14:sldId id="325"/>
            <p14:sldId id="326"/>
            <p14:sldId id="324"/>
            <p14:sldId id="328"/>
            <p14:sldId id="329"/>
            <p14:sldId id="330"/>
            <p14:sldId id="367"/>
            <p14:sldId id="331"/>
            <p14:sldId id="332"/>
            <p14:sldId id="333"/>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34"/>
            <p14:sldId id="375"/>
            <p14:sldId id="376"/>
            <p14:sldId id="335"/>
            <p14:sldId id="377"/>
            <p14:sldId id="336"/>
            <p14:sldId id="378"/>
            <p14:sldId id="379"/>
            <p14:sldId id="337"/>
            <p14:sldId id="338"/>
            <p14:sldId id="339"/>
            <p14:sldId id="340"/>
            <p14:sldId id="341"/>
            <p14:sldId id="342"/>
            <p14:sldId id="343"/>
            <p14:sldId id="322"/>
            <p14:sldId id="310"/>
            <p14:sldId id="311"/>
            <p14:sldId id="369"/>
            <p14:sldId id="370"/>
            <p14:sldId id="305"/>
            <p14:sldId id="314"/>
            <p14:sldId id="372"/>
            <p14:sldId id="316"/>
            <p14:sldId id="373"/>
            <p14:sldId id="374"/>
            <p14:sldId id="318"/>
            <p14:sldId id="321"/>
            <p14:sldId id="319"/>
            <p14:sldId id="320"/>
            <p14:sldId id="344"/>
            <p14:sldId id="345"/>
            <p14:sldId id="346"/>
            <p14:sldId id="347"/>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Lst>
        </p14:section>
      </p14:sectionLst>
    </p:ext>
    <p:ext uri="{EFAFB233-063F-42B5-8137-9DF3F51BA10A}">
      <p15:sldGuideLst xmlns:p15="http://schemas.microsoft.com/office/powerpoint/2012/main">
        <p15:guide id="1" orient="horz" pos="660" userDrawn="1">
          <p15:clr>
            <a:srgbClr val="A4A3A4"/>
          </p15:clr>
        </p15:guide>
        <p15:guide id="2" pos="30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8BE"/>
    <a:srgbClr val="FF5050"/>
    <a:srgbClr val="FF0000"/>
    <a:srgbClr val="E1B7E1"/>
    <a:srgbClr val="FF99FF"/>
    <a:srgbClr val="50515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86421" autoAdjust="0"/>
  </p:normalViewPr>
  <p:slideViewPr>
    <p:cSldViewPr snapToGrid="0" snapToObjects="1" showGuides="1">
      <p:cViewPr varScale="1">
        <p:scale>
          <a:sx n="113" d="100"/>
          <a:sy n="113" d="100"/>
        </p:scale>
        <p:origin x="562" y="48"/>
      </p:cViewPr>
      <p:guideLst>
        <p:guide orient="horz" pos="660"/>
        <p:guide pos="3050"/>
      </p:guideLst>
    </p:cSldViewPr>
  </p:slideViewPr>
  <p:outlineViewPr>
    <p:cViewPr>
      <p:scale>
        <a:sx n="33" d="100"/>
        <a:sy n="33" d="100"/>
      </p:scale>
      <p:origin x="0" y="-56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customXml" Target="../customXml/item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viewProps" Target="viewProps.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theme" Target="theme/theme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tableStyles" Target="tableStyles.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 Type="http://schemas.openxmlformats.org/officeDocument/2006/relationships/customXml" Target="../customXml/item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E20C1C0B-A463-418E-9C1C-56918CABEC77}" type="datetimeFigureOut">
              <a:rPr lang="en-US" smtClean="0"/>
              <a:t>1/22/2020</a:t>
            </a:fld>
            <a:endParaRPr lang="en-US"/>
          </a:p>
        </p:txBody>
      </p:sp>
      <p:sp>
        <p:nvSpPr>
          <p:cNvPr id="4" name="Slide Image Placeholder 3"/>
          <p:cNvSpPr>
            <a:spLocks noGrp="1" noRot="1" noChangeAspect="1"/>
          </p:cNvSpPr>
          <p:nvPr>
            <p:ph type="sldImg" idx="2"/>
          </p:nvPr>
        </p:nvSpPr>
        <p:spPr>
          <a:xfrm>
            <a:off x="425450" y="692150"/>
            <a:ext cx="6159500"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3ED2C7B3-6B3D-4F69-82DD-B5C375979167}" type="slidenum">
              <a:rPr lang="en-US" smtClean="0"/>
              <a:t>‹#›</a:t>
            </a:fld>
            <a:endParaRPr lang="en-US"/>
          </a:p>
        </p:txBody>
      </p:sp>
    </p:spTree>
    <p:extLst>
      <p:ext uri="{BB962C8B-B14F-4D97-AF65-F5344CB8AC3E}">
        <p14:creationId xmlns:p14="http://schemas.microsoft.com/office/powerpoint/2010/main" val="156655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D2C7B3-6B3D-4F69-82DD-B5C375979167}" type="slidenum">
              <a:rPr lang="en-US" smtClean="0"/>
              <a:t>1</a:t>
            </a:fld>
            <a:endParaRPr lang="en-US"/>
          </a:p>
        </p:txBody>
      </p:sp>
    </p:spTree>
    <p:extLst>
      <p:ext uri="{BB962C8B-B14F-4D97-AF65-F5344CB8AC3E}">
        <p14:creationId xmlns:p14="http://schemas.microsoft.com/office/powerpoint/2010/main" val="1314296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11</a:t>
            </a:fld>
            <a:endParaRPr lang="en-US"/>
          </a:p>
        </p:txBody>
      </p:sp>
    </p:spTree>
    <p:extLst>
      <p:ext uri="{BB962C8B-B14F-4D97-AF65-F5344CB8AC3E}">
        <p14:creationId xmlns:p14="http://schemas.microsoft.com/office/powerpoint/2010/main" val="27992656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102</a:t>
            </a:fld>
            <a:endParaRPr lang="en-US"/>
          </a:p>
        </p:txBody>
      </p:sp>
    </p:spTree>
    <p:extLst>
      <p:ext uri="{BB962C8B-B14F-4D97-AF65-F5344CB8AC3E}">
        <p14:creationId xmlns:p14="http://schemas.microsoft.com/office/powerpoint/2010/main" val="11029750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103</a:t>
            </a:fld>
            <a:endParaRPr lang="en-US"/>
          </a:p>
        </p:txBody>
      </p:sp>
    </p:spTree>
    <p:extLst>
      <p:ext uri="{BB962C8B-B14F-4D97-AF65-F5344CB8AC3E}">
        <p14:creationId xmlns:p14="http://schemas.microsoft.com/office/powerpoint/2010/main" val="35383758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104</a:t>
            </a:fld>
            <a:endParaRPr lang="en-US"/>
          </a:p>
        </p:txBody>
      </p:sp>
    </p:spTree>
    <p:extLst>
      <p:ext uri="{BB962C8B-B14F-4D97-AF65-F5344CB8AC3E}">
        <p14:creationId xmlns:p14="http://schemas.microsoft.com/office/powerpoint/2010/main" val="3574393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105</a:t>
            </a:fld>
            <a:endParaRPr lang="en-US"/>
          </a:p>
        </p:txBody>
      </p:sp>
    </p:spTree>
    <p:extLst>
      <p:ext uri="{BB962C8B-B14F-4D97-AF65-F5344CB8AC3E}">
        <p14:creationId xmlns:p14="http://schemas.microsoft.com/office/powerpoint/2010/main" val="1794728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106</a:t>
            </a:fld>
            <a:endParaRPr lang="en-US"/>
          </a:p>
        </p:txBody>
      </p:sp>
    </p:spTree>
    <p:extLst>
      <p:ext uri="{BB962C8B-B14F-4D97-AF65-F5344CB8AC3E}">
        <p14:creationId xmlns:p14="http://schemas.microsoft.com/office/powerpoint/2010/main" val="24516262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107</a:t>
            </a:fld>
            <a:endParaRPr lang="en-US"/>
          </a:p>
        </p:txBody>
      </p:sp>
    </p:spTree>
    <p:extLst>
      <p:ext uri="{BB962C8B-B14F-4D97-AF65-F5344CB8AC3E}">
        <p14:creationId xmlns:p14="http://schemas.microsoft.com/office/powerpoint/2010/main" val="1838637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108</a:t>
            </a:fld>
            <a:endParaRPr lang="en-US"/>
          </a:p>
        </p:txBody>
      </p:sp>
    </p:spTree>
    <p:extLst>
      <p:ext uri="{BB962C8B-B14F-4D97-AF65-F5344CB8AC3E}">
        <p14:creationId xmlns:p14="http://schemas.microsoft.com/office/powerpoint/2010/main" val="3193107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109</a:t>
            </a:fld>
            <a:endParaRPr lang="en-US"/>
          </a:p>
        </p:txBody>
      </p:sp>
    </p:spTree>
    <p:extLst>
      <p:ext uri="{BB962C8B-B14F-4D97-AF65-F5344CB8AC3E}">
        <p14:creationId xmlns:p14="http://schemas.microsoft.com/office/powerpoint/2010/main" val="11926064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110</a:t>
            </a:fld>
            <a:endParaRPr lang="en-US"/>
          </a:p>
        </p:txBody>
      </p:sp>
    </p:spTree>
    <p:extLst>
      <p:ext uri="{BB962C8B-B14F-4D97-AF65-F5344CB8AC3E}">
        <p14:creationId xmlns:p14="http://schemas.microsoft.com/office/powerpoint/2010/main" val="35576683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111</a:t>
            </a:fld>
            <a:endParaRPr lang="en-US"/>
          </a:p>
        </p:txBody>
      </p:sp>
    </p:spTree>
    <p:extLst>
      <p:ext uri="{BB962C8B-B14F-4D97-AF65-F5344CB8AC3E}">
        <p14:creationId xmlns:p14="http://schemas.microsoft.com/office/powerpoint/2010/main" val="284986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12</a:t>
            </a:fld>
            <a:endParaRPr lang="en-US"/>
          </a:p>
        </p:txBody>
      </p:sp>
    </p:spTree>
    <p:extLst>
      <p:ext uri="{BB962C8B-B14F-4D97-AF65-F5344CB8AC3E}">
        <p14:creationId xmlns:p14="http://schemas.microsoft.com/office/powerpoint/2010/main" val="5007631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112</a:t>
            </a:fld>
            <a:endParaRPr lang="en-US"/>
          </a:p>
        </p:txBody>
      </p:sp>
    </p:spTree>
    <p:extLst>
      <p:ext uri="{BB962C8B-B14F-4D97-AF65-F5344CB8AC3E}">
        <p14:creationId xmlns:p14="http://schemas.microsoft.com/office/powerpoint/2010/main" val="39933880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113</a:t>
            </a:fld>
            <a:endParaRPr lang="en-US"/>
          </a:p>
        </p:txBody>
      </p:sp>
    </p:spTree>
    <p:extLst>
      <p:ext uri="{BB962C8B-B14F-4D97-AF65-F5344CB8AC3E}">
        <p14:creationId xmlns:p14="http://schemas.microsoft.com/office/powerpoint/2010/main" val="760923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114</a:t>
            </a:fld>
            <a:endParaRPr lang="en-US"/>
          </a:p>
        </p:txBody>
      </p:sp>
    </p:spTree>
    <p:extLst>
      <p:ext uri="{BB962C8B-B14F-4D97-AF65-F5344CB8AC3E}">
        <p14:creationId xmlns:p14="http://schemas.microsoft.com/office/powerpoint/2010/main" val="10658469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115</a:t>
            </a:fld>
            <a:endParaRPr lang="en-US"/>
          </a:p>
        </p:txBody>
      </p:sp>
    </p:spTree>
    <p:extLst>
      <p:ext uri="{BB962C8B-B14F-4D97-AF65-F5344CB8AC3E}">
        <p14:creationId xmlns:p14="http://schemas.microsoft.com/office/powerpoint/2010/main" val="14467239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116</a:t>
            </a:fld>
            <a:endParaRPr lang="en-US"/>
          </a:p>
        </p:txBody>
      </p:sp>
    </p:spTree>
    <p:extLst>
      <p:ext uri="{BB962C8B-B14F-4D97-AF65-F5344CB8AC3E}">
        <p14:creationId xmlns:p14="http://schemas.microsoft.com/office/powerpoint/2010/main" val="18118643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117</a:t>
            </a:fld>
            <a:endParaRPr lang="en-US"/>
          </a:p>
        </p:txBody>
      </p:sp>
    </p:spTree>
    <p:extLst>
      <p:ext uri="{BB962C8B-B14F-4D97-AF65-F5344CB8AC3E}">
        <p14:creationId xmlns:p14="http://schemas.microsoft.com/office/powerpoint/2010/main" val="6453760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118</a:t>
            </a:fld>
            <a:endParaRPr lang="en-US"/>
          </a:p>
        </p:txBody>
      </p:sp>
    </p:spTree>
    <p:extLst>
      <p:ext uri="{BB962C8B-B14F-4D97-AF65-F5344CB8AC3E}">
        <p14:creationId xmlns:p14="http://schemas.microsoft.com/office/powerpoint/2010/main" val="33872098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119</a:t>
            </a:fld>
            <a:endParaRPr lang="en-US"/>
          </a:p>
        </p:txBody>
      </p:sp>
    </p:spTree>
    <p:extLst>
      <p:ext uri="{BB962C8B-B14F-4D97-AF65-F5344CB8AC3E}">
        <p14:creationId xmlns:p14="http://schemas.microsoft.com/office/powerpoint/2010/main" val="30804671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120</a:t>
            </a:fld>
            <a:endParaRPr lang="en-US"/>
          </a:p>
        </p:txBody>
      </p:sp>
    </p:spTree>
    <p:extLst>
      <p:ext uri="{BB962C8B-B14F-4D97-AF65-F5344CB8AC3E}">
        <p14:creationId xmlns:p14="http://schemas.microsoft.com/office/powerpoint/2010/main" val="13877425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121</a:t>
            </a:fld>
            <a:endParaRPr lang="en-US"/>
          </a:p>
        </p:txBody>
      </p:sp>
    </p:spTree>
    <p:extLst>
      <p:ext uri="{BB962C8B-B14F-4D97-AF65-F5344CB8AC3E}">
        <p14:creationId xmlns:p14="http://schemas.microsoft.com/office/powerpoint/2010/main" val="3250804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13</a:t>
            </a:fld>
            <a:endParaRPr lang="en-US"/>
          </a:p>
        </p:txBody>
      </p:sp>
    </p:spTree>
    <p:extLst>
      <p:ext uri="{BB962C8B-B14F-4D97-AF65-F5344CB8AC3E}">
        <p14:creationId xmlns:p14="http://schemas.microsoft.com/office/powerpoint/2010/main" val="3906293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122</a:t>
            </a:fld>
            <a:endParaRPr lang="en-US" dirty="0"/>
          </a:p>
        </p:txBody>
      </p:sp>
    </p:spTree>
    <p:extLst>
      <p:ext uri="{BB962C8B-B14F-4D97-AF65-F5344CB8AC3E}">
        <p14:creationId xmlns:p14="http://schemas.microsoft.com/office/powerpoint/2010/main" val="11864235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123</a:t>
            </a:fld>
            <a:endParaRPr lang="en-US" dirty="0"/>
          </a:p>
        </p:txBody>
      </p:sp>
    </p:spTree>
    <p:extLst>
      <p:ext uri="{BB962C8B-B14F-4D97-AF65-F5344CB8AC3E}">
        <p14:creationId xmlns:p14="http://schemas.microsoft.com/office/powerpoint/2010/main" val="6228160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124</a:t>
            </a:fld>
            <a:endParaRPr lang="en-US"/>
          </a:p>
        </p:txBody>
      </p:sp>
    </p:spTree>
    <p:extLst>
      <p:ext uri="{BB962C8B-B14F-4D97-AF65-F5344CB8AC3E}">
        <p14:creationId xmlns:p14="http://schemas.microsoft.com/office/powerpoint/2010/main" val="13254192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125</a:t>
            </a:fld>
            <a:endParaRPr lang="en-US"/>
          </a:p>
        </p:txBody>
      </p:sp>
    </p:spTree>
    <p:extLst>
      <p:ext uri="{BB962C8B-B14F-4D97-AF65-F5344CB8AC3E}">
        <p14:creationId xmlns:p14="http://schemas.microsoft.com/office/powerpoint/2010/main" val="26828581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126</a:t>
            </a:fld>
            <a:endParaRPr lang="en-US"/>
          </a:p>
        </p:txBody>
      </p:sp>
    </p:spTree>
    <p:extLst>
      <p:ext uri="{BB962C8B-B14F-4D97-AF65-F5344CB8AC3E}">
        <p14:creationId xmlns:p14="http://schemas.microsoft.com/office/powerpoint/2010/main" val="17963330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127</a:t>
            </a:fld>
            <a:endParaRPr lang="en-US"/>
          </a:p>
        </p:txBody>
      </p:sp>
    </p:spTree>
    <p:extLst>
      <p:ext uri="{BB962C8B-B14F-4D97-AF65-F5344CB8AC3E}">
        <p14:creationId xmlns:p14="http://schemas.microsoft.com/office/powerpoint/2010/main" val="42705897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128</a:t>
            </a:fld>
            <a:endParaRPr lang="en-US"/>
          </a:p>
        </p:txBody>
      </p:sp>
    </p:spTree>
    <p:extLst>
      <p:ext uri="{BB962C8B-B14F-4D97-AF65-F5344CB8AC3E}">
        <p14:creationId xmlns:p14="http://schemas.microsoft.com/office/powerpoint/2010/main" val="37832604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129</a:t>
            </a:fld>
            <a:endParaRPr lang="en-US"/>
          </a:p>
        </p:txBody>
      </p:sp>
    </p:spTree>
    <p:extLst>
      <p:ext uri="{BB962C8B-B14F-4D97-AF65-F5344CB8AC3E}">
        <p14:creationId xmlns:p14="http://schemas.microsoft.com/office/powerpoint/2010/main" val="204598262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130</a:t>
            </a:fld>
            <a:endParaRPr lang="en-US"/>
          </a:p>
        </p:txBody>
      </p:sp>
    </p:spTree>
    <p:extLst>
      <p:ext uri="{BB962C8B-B14F-4D97-AF65-F5344CB8AC3E}">
        <p14:creationId xmlns:p14="http://schemas.microsoft.com/office/powerpoint/2010/main" val="41165428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131</a:t>
            </a:fld>
            <a:endParaRPr lang="en-US"/>
          </a:p>
        </p:txBody>
      </p:sp>
    </p:spTree>
    <p:extLst>
      <p:ext uri="{BB962C8B-B14F-4D97-AF65-F5344CB8AC3E}">
        <p14:creationId xmlns:p14="http://schemas.microsoft.com/office/powerpoint/2010/main" val="134763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14</a:t>
            </a:fld>
            <a:endParaRPr lang="en-US"/>
          </a:p>
        </p:txBody>
      </p:sp>
    </p:spTree>
    <p:extLst>
      <p:ext uri="{BB962C8B-B14F-4D97-AF65-F5344CB8AC3E}">
        <p14:creationId xmlns:p14="http://schemas.microsoft.com/office/powerpoint/2010/main" val="25178944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132</a:t>
            </a:fld>
            <a:endParaRPr lang="en-US"/>
          </a:p>
        </p:txBody>
      </p:sp>
    </p:spTree>
    <p:extLst>
      <p:ext uri="{BB962C8B-B14F-4D97-AF65-F5344CB8AC3E}">
        <p14:creationId xmlns:p14="http://schemas.microsoft.com/office/powerpoint/2010/main" val="11973084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133</a:t>
            </a:fld>
            <a:endParaRPr lang="en-US"/>
          </a:p>
        </p:txBody>
      </p:sp>
    </p:spTree>
    <p:extLst>
      <p:ext uri="{BB962C8B-B14F-4D97-AF65-F5344CB8AC3E}">
        <p14:creationId xmlns:p14="http://schemas.microsoft.com/office/powerpoint/2010/main" val="16720503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134</a:t>
            </a:fld>
            <a:endParaRPr lang="en-US"/>
          </a:p>
        </p:txBody>
      </p:sp>
    </p:spTree>
    <p:extLst>
      <p:ext uri="{BB962C8B-B14F-4D97-AF65-F5344CB8AC3E}">
        <p14:creationId xmlns:p14="http://schemas.microsoft.com/office/powerpoint/2010/main" val="274924292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135</a:t>
            </a:fld>
            <a:endParaRPr lang="en-US"/>
          </a:p>
        </p:txBody>
      </p:sp>
    </p:spTree>
    <p:extLst>
      <p:ext uri="{BB962C8B-B14F-4D97-AF65-F5344CB8AC3E}">
        <p14:creationId xmlns:p14="http://schemas.microsoft.com/office/powerpoint/2010/main" val="163023465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136</a:t>
            </a:fld>
            <a:endParaRPr lang="en-US"/>
          </a:p>
        </p:txBody>
      </p:sp>
    </p:spTree>
    <p:extLst>
      <p:ext uri="{BB962C8B-B14F-4D97-AF65-F5344CB8AC3E}">
        <p14:creationId xmlns:p14="http://schemas.microsoft.com/office/powerpoint/2010/main" val="410693585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137</a:t>
            </a:fld>
            <a:endParaRPr lang="en-US"/>
          </a:p>
        </p:txBody>
      </p:sp>
    </p:spTree>
    <p:extLst>
      <p:ext uri="{BB962C8B-B14F-4D97-AF65-F5344CB8AC3E}">
        <p14:creationId xmlns:p14="http://schemas.microsoft.com/office/powerpoint/2010/main" val="17992139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138</a:t>
            </a:fld>
            <a:endParaRPr lang="en-US"/>
          </a:p>
        </p:txBody>
      </p:sp>
    </p:spTree>
    <p:extLst>
      <p:ext uri="{BB962C8B-B14F-4D97-AF65-F5344CB8AC3E}">
        <p14:creationId xmlns:p14="http://schemas.microsoft.com/office/powerpoint/2010/main" val="153537607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139</a:t>
            </a:fld>
            <a:endParaRPr lang="en-US"/>
          </a:p>
        </p:txBody>
      </p:sp>
    </p:spTree>
    <p:extLst>
      <p:ext uri="{BB962C8B-B14F-4D97-AF65-F5344CB8AC3E}">
        <p14:creationId xmlns:p14="http://schemas.microsoft.com/office/powerpoint/2010/main" val="455884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140</a:t>
            </a:fld>
            <a:endParaRPr lang="en-US"/>
          </a:p>
        </p:txBody>
      </p:sp>
    </p:spTree>
    <p:extLst>
      <p:ext uri="{BB962C8B-B14F-4D97-AF65-F5344CB8AC3E}">
        <p14:creationId xmlns:p14="http://schemas.microsoft.com/office/powerpoint/2010/main" val="7351938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141</a:t>
            </a:fld>
            <a:endParaRPr lang="en-US"/>
          </a:p>
        </p:txBody>
      </p:sp>
    </p:spTree>
    <p:extLst>
      <p:ext uri="{BB962C8B-B14F-4D97-AF65-F5344CB8AC3E}">
        <p14:creationId xmlns:p14="http://schemas.microsoft.com/office/powerpoint/2010/main" val="2970063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15</a:t>
            </a:fld>
            <a:endParaRPr lang="en-US"/>
          </a:p>
        </p:txBody>
      </p:sp>
    </p:spTree>
    <p:extLst>
      <p:ext uri="{BB962C8B-B14F-4D97-AF65-F5344CB8AC3E}">
        <p14:creationId xmlns:p14="http://schemas.microsoft.com/office/powerpoint/2010/main" val="1555704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142</a:t>
            </a:fld>
            <a:endParaRPr lang="en-US"/>
          </a:p>
        </p:txBody>
      </p:sp>
    </p:spTree>
    <p:extLst>
      <p:ext uri="{BB962C8B-B14F-4D97-AF65-F5344CB8AC3E}">
        <p14:creationId xmlns:p14="http://schemas.microsoft.com/office/powerpoint/2010/main" val="248005808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D2C7B3-6B3D-4F69-82DD-B5C375979167}" type="slidenum">
              <a:rPr lang="en-US" smtClean="0"/>
              <a:t>143</a:t>
            </a:fld>
            <a:endParaRPr lang="en-US"/>
          </a:p>
        </p:txBody>
      </p:sp>
    </p:spTree>
    <p:extLst>
      <p:ext uri="{BB962C8B-B14F-4D97-AF65-F5344CB8AC3E}">
        <p14:creationId xmlns:p14="http://schemas.microsoft.com/office/powerpoint/2010/main" val="24535225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145</a:t>
            </a:fld>
            <a:endParaRPr lang="en-US"/>
          </a:p>
        </p:txBody>
      </p:sp>
    </p:spTree>
    <p:extLst>
      <p:ext uri="{BB962C8B-B14F-4D97-AF65-F5344CB8AC3E}">
        <p14:creationId xmlns:p14="http://schemas.microsoft.com/office/powerpoint/2010/main" val="396370345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146</a:t>
            </a:fld>
            <a:endParaRPr lang="en-US"/>
          </a:p>
        </p:txBody>
      </p:sp>
    </p:spTree>
    <p:extLst>
      <p:ext uri="{BB962C8B-B14F-4D97-AF65-F5344CB8AC3E}">
        <p14:creationId xmlns:p14="http://schemas.microsoft.com/office/powerpoint/2010/main" val="401812116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147</a:t>
            </a:fld>
            <a:endParaRPr lang="en-US"/>
          </a:p>
        </p:txBody>
      </p:sp>
    </p:spTree>
    <p:extLst>
      <p:ext uri="{BB962C8B-B14F-4D97-AF65-F5344CB8AC3E}">
        <p14:creationId xmlns:p14="http://schemas.microsoft.com/office/powerpoint/2010/main" val="261584712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148</a:t>
            </a:fld>
            <a:endParaRPr lang="en-US"/>
          </a:p>
        </p:txBody>
      </p:sp>
    </p:spTree>
    <p:extLst>
      <p:ext uri="{BB962C8B-B14F-4D97-AF65-F5344CB8AC3E}">
        <p14:creationId xmlns:p14="http://schemas.microsoft.com/office/powerpoint/2010/main" val="331238961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149</a:t>
            </a:fld>
            <a:endParaRPr lang="en-US"/>
          </a:p>
        </p:txBody>
      </p:sp>
    </p:spTree>
    <p:extLst>
      <p:ext uri="{BB962C8B-B14F-4D97-AF65-F5344CB8AC3E}">
        <p14:creationId xmlns:p14="http://schemas.microsoft.com/office/powerpoint/2010/main" val="37141578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150</a:t>
            </a:fld>
            <a:endParaRPr lang="en-US"/>
          </a:p>
        </p:txBody>
      </p:sp>
    </p:spTree>
    <p:extLst>
      <p:ext uri="{BB962C8B-B14F-4D97-AF65-F5344CB8AC3E}">
        <p14:creationId xmlns:p14="http://schemas.microsoft.com/office/powerpoint/2010/main" val="18264772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151</a:t>
            </a:fld>
            <a:endParaRPr lang="en-US"/>
          </a:p>
        </p:txBody>
      </p:sp>
    </p:spTree>
    <p:extLst>
      <p:ext uri="{BB962C8B-B14F-4D97-AF65-F5344CB8AC3E}">
        <p14:creationId xmlns:p14="http://schemas.microsoft.com/office/powerpoint/2010/main" val="3357124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152</a:t>
            </a:fld>
            <a:endParaRPr lang="en-US"/>
          </a:p>
        </p:txBody>
      </p:sp>
    </p:spTree>
    <p:extLst>
      <p:ext uri="{BB962C8B-B14F-4D97-AF65-F5344CB8AC3E}">
        <p14:creationId xmlns:p14="http://schemas.microsoft.com/office/powerpoint/2010/main" val="4287497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16</a:t>
            </a:fld>
            <a:endParaRPr lang="en-US"/>
          </a:p>
        </p:txBody>
      </p:sp>
    </p:spTree>
    <p:extLst>
      <p:ext uri="{BB962C8B-B14F-4D97-AF65-F5344CB8AC3E}">
        <p14:creationId xmlns:p14="http://schemas.microsoft.com/office/powerpoint/2010/main" val="279895122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153</a:t>
            </a:fld>
            <a:endParaRPr lang="en-US"/>
          </a:p>
        </p:txBody>
      </p:sp>
    </p:spTree>
    <p:extLst>
      <p:ext uri="{BB962C8B-B14F-4D97-AF65-F5344CB8AC3E}">
        <p14:creationId xmlns:p14="http://schemas.microsoft.com/office/powerpoint/2010/main" val="320076426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154</a:t>
            </a:fld>
            <a:endParaRPr lang="en-US"/>
          </a:p>
        </p:txBody>
      </p:sp>
    </p:spTree>
    <p:extLst>
      <p:ext uri="{BB962C8B-B14F-4D97-AF65-F5344CB8AC3E}">
        <p14:creationId xmlns:p14="http://schemas.microsoft.com/office/powerpoint/2010/main" val="240189020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155</a:t>
            </a:fld>
            <a:endParaRPr lang="en-US"/>
          </a:p>
        </p:txBody>
      </p:sp>
    </p:spTree>
    <p:extLst>
      <p:ext uri="{BB962C8B-B14F-4D97-AF65-F5344CB8AC3E}">
        <p14:creationId xmlns:p14="http://schemas.microsoft.com/office/powerpoint/2010/main" val="149336053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156</a:t>
            </a:fld>
            <a:endParaRPr lang="en-US"/>
          </a:p>
        </p:txBody>
      </p:sp>
    </p:spTree>
    <p:extLst>
      <p:ext uri="{BB962C8B-B14F-4D97-AF65-F5344CB8AC3E}">
        <p14:creationId xmlns:p14="http://schemas.microsoft.com/office/powerpoint/2010/main" val="275334504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157</a:t>
            </a:fld>
            <a:endParaRPr lang="en-US"/>
          </a:p>
        </p:txBody>
      </p:sp>
    </p:spTree>
    <p:extLst>
      <p:ext uri="{BB962C8B-B14F-4D97-AF65-F5344CB8AC3E}">
        <p14:creationId xmlns:p14="http://schemas.microsoft.com/office/powerpoint/2010/main" val="36991775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158</a:t>
            </a:fld>
            <a:endParaRPr lang="en-US"/>
          </a:p>
        </p:txBody>
      </p:sp>
    </p:spTree>
    <p:extLst>
      <p:ext uri="{BB962C8B-B14F-4D97-AF65-F5344CB8AC3E}">
        <p14:creationId xmlns:p14="http://schemas.microsoft.com/office/powerpoint/2010/main" val="38513034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159</a:t>
            </a:fld>
            <a:endParaRPr lang="en-US"/>
          </a:p>
        </p:txBody>
      </p:sp>
    </p:spTree>
    <p:extLst>
      <p:ext uri="{BB962C8B-B14F-4D97-AF65-F5344CB8AC3E}">
        <p14:creationId xmlns:p14="http://schemas.microsoft.com/office/powerpoint/2010/main" val="312752522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160</a:t>
            </a:fld>
            <a:endParaRPr lang="en-US"/>
          </a:p>
        </p:txBody>
      </p:sp>
    </p:spTree>
    <p:extLst>
      <p:ext uri="{BB962C8B-B14F-4D97-AF65-F5344CB8AC3E}">
        <p14:creationId xmlns:p14="http://schemas.microsoft.com/office/powerpoint/2010/main" val="204256177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161</a:t>
            </a:fld>
            <a:endParaRPr lang="en-US"/>
          </a:p>
        </p:txBody>
      </p:sp>
    </p:spTree>
    <p:extLst>
      <p:ext uri="{BB962C8B-B14F-4D97-AF65-F5344CB8AC3E}">
        <p14:creationId xmlns:p14="http://schemas.microsoft.com/office/powerpoint/2010/main" val="382130440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162</a:t>
            </a:fld>
            <a:endParaRPr lang="en-US"/>
          </a:p>
        </p:txBody>
      </p:sp>
    </p:spTree>
    <p:extLst>
      <p:ext uri="{BB962C8B-B14F-4D97-AF65-F5344CB8AC3E}">
        <p14:creationId xmlns:p14="http://schemas.microsoft.com/office/powerpoint/2010/main" val="2064770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17</a:t>
            </a:fld>
            <a:endParaRPr lang="en-US"/>
          </a:p>
        </p:txBody>
      </p:sp>
    </p:spTree>
    <p:extLst>
      <p:ext uri="{BB962C8B-B14F-4D97-AF65-F5344CB8AC3E}">
        <p14:creationId xmlns:p14="http://schemas.microsoft.com/office/powerpoint/2010/main" val="28356477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163</a:t>
            </a:fld>
            <a:endParaRPr lang="en-US"/>
          </a:p>
        </p:txBody>
      </p:sp>
    </p:spTree>
    <p:extLst>
      <p:ext uri="{BB962C8B-B14F-4D97-AF65-F5344CB8AC3E}">
        <p14:creationId xmlns:p14="http://schemas.microsoft.com/office/powerpoint/2010/main" val="11499577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164</a:t>
            </a:fld>
            <a:endParaRPr lang="en-US"/>
          </a:p>
        </p:txBody>
      </p:sp>
    </p:spTree>
    <p:extLst>
      <p:ext uri="{BB962C8B-B14F-4D97-AF65-F5344CB8AC3E}">
        <p14:creationId xmlns:p14="http://schemas.microsoft.com/office/powerpoint/2010/main" val="3203072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165</a:t>
            </a:fld>
            <a:endParaRPr lang="en-US"/>
          </a:p>
        </p:txBody>
      </p:sp>
    </p:spTree>
    <p:extLst>
      <p:ext uri="{BB962C8B-B14F-4D97-AF65-F5344CB8AC3E}">
        <p14:creationId xmlns:p14="http://schemas.microsoft.com/office/powerpoint/2010/main" val="29666177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166</a:t>
            </a:fld>
            <a:endParaRPr lang="en-US"/>
          </a:p>
        </p:txBody>
      </p:sp>
    </p:spTree>
    <p:extLst>
      <p:ext uri="{BB962C8B-B14F-4D97-AF65-F5344CB8AC3E}">
        <p14:creationId xmlns:p14="http://schemas.microsoft.com/office/powerpoint/2010/main" val="47034698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167</a:t>
            </a:fld>
            <a:endParaRPr lang="en-US"/>
          </a:p>
        </p:txBody>
      </p:sp>
    </p:spTree>
    <p:extLst>
      <p:ext uri="{BB962C8B-B14F-4D97-AF65-F5344CB8AC3E}">
        <p14:creationId xmlns:p14="http://schemas.microsoft.com/office/powerpoint/2010/main" val="291945721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168</a:t>
            </a:fld>
            <a:endParaRPr lang="en-US"/>
          </a:p>
        </p:txBody>
      </p:sp>
    </p:spTree>
    <p:extLst>
      <p:ext uri="{BB962C8B-B14F-4D97-AF65-F5344CB8AC3E}">
        <p14:creationId xmlns:p14="http://schemas.microsoft.com/office/powerpoint/2010/main" val="173255231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169</a:t>
            </a:fld>
            <a:endParaRPr lang="en-US"/>
          </a:p>
        </p:txBody>
      </p:sp>
    </p:spTree>
    <p:extLst>
      <p:ext uri="{BB962C8B-B14F-4D97-AF65-F5344CB8AC3E}">
        <p14:creationId xmlns:p14="http://schemas.microsoft.com/office/powerpoint/2010/main" val="195961770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170</a:t>
            </a:fld>
            <a:endParaRPr lang="en-US"/>
          </a:p>
        </p:txBody>
      </p:sp>
    </p:spTree>
    <p:extLst>
      <p:ext uri="{BB962C8B-B14F-4D97-AF65-F5344CB8AC3E}">
        <p14:creationId xmlns:p14="http://schemas.microsoft.com/office/powerpoint/2010/main" val="46357568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171</a:t>
            </a:fld>
            <a:endParaRPr lang="en-US"/>
          </a:p>
        </p:txBody>
      </p:sp>
    </p:spTree>
    <p:extLst>
      <p:ext uri="{BB962C8B-B14F-4D97-AF65-F5344CB8AC3E}">
        <p14:creationId xmlns:p14="http://schemas.microsoft.com/office/powerpoint/2010/main" val="14790341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172</a:t>
            </a:fld>
            <a:endParaRPr lang="en-US"/>
          </a:p>
        </p:txBody>
      </p:sp>
    </p:spTree>
    <p:extLst>
      <p:ext uri="{BB962C8B-B14F-4D97-AF65-F5344CB8AC3E}">
        <p14:creationId xmlns:p14="http://schemas.microsoft.com/office/powerpoint/2010/main" val="3851385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18</a:t>
            </a:fld>
            <a:endParaRPr lang="en-US"/>
          </a:p>
        </p:txBody>
      </p:sp>
    </p:spTree>
    <p:extLst>
      <p:ext uri="{BB962C8B-B14F-4D97-AF65-F5344CB8AC3E}">
        <p14:creationId xmlns:p14="http://schemas.microsoft.com/office/powerpoint/2010/main" val="184684932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173</a:t>
            </a:fld>
            <a:endParaRPr lang="en-US"/>
          </a:p>
        </p:txBody>
      </p:sp>
    </p:spTree>
    <p:extLst>
      <p:ext uri="{BB962C8B-B14F-4D97-AF65-F5344CB8AC3E}">
        <p14:creationId xmlns:p14="http://schemas.microsoft.com/office/powerpoint/2010/main" val="106824672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174</a:t>
            </a:fld>
            <a:endParaRPr lang="en-US"/>
          </a:p>
        </p:txBody>
      </p:sp>
    </p:spTree>
    <p:extLst>
      <p:ext uri="{BB962C8B-B14F-4D97-AF65-F5344CB8AC3E}">
        <p14:creationId xmlns:p14="http://schemas.microsoft.com/office/powerpoint/2010/main" val="320810617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175</a:t>
            </a:fld>
            <a:endParaRPr lang="en-US"/>
          </a:p>
        </p:txBody>
      </p:sp>
    </p:spTree>
    <p:extLst>
      <p:ext uri="{BB962C8B-B14F-4D97-AF65-F5344CB8AC3E}">
        <p14:creationId xmlns:p14="http://schemas.microsoft.com/office/powerpoint/2010/main" val="315043233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176</a:t>
            </a:fld>
            <a:endParaRPr lang="en-US"/>
          </a:p>
        </p:txBody>
      </p:sp>
    </p:spTree>
    <p:extLst>
      <p:ext uri="{BB962C8B-B14F-4D97-AF65-F5344CB8AC3E}">
        <p14:creationId xmlns:p14="http://schemas.microsoft.com/office/powerpoint/2010/main" val="109137387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177</a:t>
            </a:fld>
            <a:endParaRPr lang="en-US"/>
          </a:p>
        </p:txBody>
      </p:sp>
    </p:spTree>
    <p:extLst>
      <p:ext uri="{BB962C8B-B14F-4D97-AF65-F5344CB8AC3E}">
        <p14:creationId xmlns:p14="http://schemas.microsoft.com/office/powerpoint/2010/main" val="9682082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178</a:t>
            </a:fld>
            <a:endParaRPr lang="en-US"/>
          </a:p>
        </p:txBody>
      </p:sp>
    </p:spTree>
    <p:extLst>
      <p:ext uri="{BB962C8B-B14F-4D97-AF65-F5344CB8AC3E}">
        <p14:creationId xmlns:p14="http://schemas.microsoft.com/office/powerpoint/2010/main" val="338901904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179</a:t>
            </a:fld>
            <a:endParaRPr lang="en-US"/>
          </a:p>
        </p:txBody>
      </p:sp>
    </p:spTree>
    <p:extLst>
      <p:ext uri="{BB962C8B-B14F-4D97-AF65-F5344CB8AC3E}">
        <p14:creationId xmlns:p14="http://schemas.microsoft.com/office/powerpoint/2010/main" val="262912681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180</a:t>
            </a:fld>
            <a:endParaRPr lang="en-US"/>
          </a:p>
        </p:txBody>
      </p:sp>
    </p:spTree>
    <p:extLst>
      <p:ext uri="{BB962C8B-B14F-4D97-AF65-F5344CB8AC3E}">
        <p14:creationId xmlns:p14="http://schemas.microsoft.com/office/powerpoint/2010/main" val="299032013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181</a:t>
            </a:fld>
            <a:endParaRPr lang="en-US"/>
          </a:p>
        </p:txBody>
      </p:sp>
    </p:spTree>
    <p:extLst>
      <p:ext uri="{BB962C8B-B14F-4D97-AF65-F5344CB8AC3E}">
        <p14:creationId xmlns:p14="http://schemas.microsoft.com/office/powerpoint/2010/main" val="22350874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182</a:t>
            </a:fld>
            <a:endParaRPr lang="en-US"/>
          </a:p>
        </p:txBody>
      </p:sp>
    </p:spTree>
    <p:extLst>
      <p:ext uri="{BB962C8B-B14F-4D97-AF65-F5344CB8AC3E}">
        <p14:creationId xmlns:p14="http://schemas.microsoft.com/office/powerpoint/2010/main" val="1245326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19</a:t>
            </a:fld>
            <a:endParaRPr lang="en-US"/>
          </a:p>
        </p:txBody>
      </p:sp>
    </p:spTree>
    <p:extLst>
      <p:ext uri="{BB962C8B-B14F-4D97-AF65-F5344CB8AC3E}">
        <p14:creationId xmlns:p14="http://schemas.microsoft.com/office/powerpoint/2010/main" val="122753754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183</a:t>
            </a:fld>
            <a:endParaRPr lang="en-US"/>
          </a:p>
        </p:txBody>
      </p:sp>
    </p:spTree>
    <p:extLst>
      <p:ext uri="{BB962C8B-B14F-4D97-AF65-F5344CB8AC3E}">
        <p14:creationId xmlns:p14="http://schemas.microsoft.com/office/powerpoint/2010/main" val="37159468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184</a:t>
            </a:fld>
            <a:endParaRPr lang="en-US"/>
          </a:p>
        </p:txBody>
      </p:sp>
    </p:spTree>
    <p:extLst>
      <p:ext uri="{BB962C8B-B14F-4D97-AF65-F5344CB8AC3E}">
        <p14:creationId xmlns:p14="http://schemas.microsoft.com/office/powerpoint/2010/main" val="363875362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185</a:t>
            </a:fld>
            <a:endParaRPr lang="en-US"/>
          </a:p>
        </p:txBody>
      </p:sp>
    </p:spTree>
    <p:extLst>
      <p:ext uri="{BB962C8B-B14F-4D97-AF65-F5344CB8AC3E}">
        <p14:creationId xmlns:p14="http://schemas.microsoft.com/office/powerpoint/2010/main" val="98085257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186</a:t>
            </a:fld>
            <a:endParaRPr lang="en-US"/>
          </a:p>
        </p:txBody>
      </p:sp>
    </p:spTree>
    <p:extLst>
      <p:ext uri="{BB962C8B-B14F-4D97-AF65-F5344CB8AC3E}">
        <p14:creationId xmlns:p14="http://schemas.microsoft.com/office/powerpoint/2010/main" val="168413044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187</a:t>
            </a:fld>
            <a:endParaRPr lang="en-US"/>
          </a:p>
        </p:txBody>
      </p:sp>
    </p:spTree>
    <p:extLst>
      <p:ext uri="{BB962C8B-B14F-4D97-AF65-F5344CB8AC3E}">
        <p14:creationId xmlns:p14="http://schemas.microsoft.com/office/powerpoint/2010/main" val="333872791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188</a:t>
            </a:fld>
            <a:endParaRPr lang="en-US"/>
          </a:p>
        </p:txBody>
      </p:sp>
    </p:spTree>
    <p:extLst>
      <p:ext uri="{BB962C8B-B14F-4D97-AF65-F5344CB8AC3E}">
        <p14:creationId xmlns:p14="http://schemas.microsoft.com/office/powerpoint/2010/main" val="348819815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189</a:t>
            </a:fld>
            <a:endParaRPr lang="en-US"/>
          </a:p>
        </p:txBody>
      </p:sp>
    </p:spTree>
    <p:extLst>
      <p:ext uri="{BB962C8B-B14F-4D97-AF65-F5344CB8AC3E}">
        <p14:creationId xmlns:p14="http://schemas.microsoft.com/office/powerpoint/2010/main" val="22244162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190</a:t>
            </a:fld>
            <a:endParaRPr lang="en-US"/>
          </a:p>
        </p:txBody>
      </p:sp>
    </p:spTree>
    <p:extLst>
      <p:ext uri="{BB962C8B-B14F-4D97-AF65-F5344CB8AC3E}">
        <p14:creationId xmlns:p14="http://schemas.microsoft.com/office/powerpoint/2010/main" val="250429442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191</a:t>
            </a:fld>
            <a:endParaRPr lang="en-US"/>
          </a:p>
        </p:txBody>
      </p:sp>
    </p:spTree>
    <p:extLst>
      <p:ext uri="{BB962C8B-B14F-4D97-AF65-F5344CB8AC3E}">
        <p14:creationId xmlns:p14="http://schemas.microsoft.com/office/powerpoint/2010/main" val="59105212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192</a:t>
            </a:fld>
            <a:endParaRPr lang="en-US"/>
          </a:p>
        </p:txBody>
      </p:sp>
    </p:spTree>
    <p:extLst>
      <p:ext uri="{BB962C8B-B14F-4D97-AF65-F5344CB8AC3E}">
        <p14:creationId xmlns:p14="http://schemas.microsoft.com/office/powerpoint/2010/main" val="119551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20</a:t>
            </a:fld>
            <a:endParaRPr lang="en-US"/>
          </a:p>
        </p:txBody>
      </p:sp>
    </p:spTree>
    <p:extLst>
      <p:ext uri="{BB962C8B-B14F-4D97-AF65-F5344CB8AC3E}">
        <p14:creationId xmlns:p14="http://schemas.microsoft.com/office/powerpoint/2010/main" val="151281204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193</a:t>
            </a:fld>
            <a:endParaRPr lang="en-US" dirty="0"/>
          </a:p>
        </p:txBody>
      </p:sp>
    </p:spTree>
    <p:extLst>
      <p:ext uri="{BB962C8B-B14F-4D97-AF65-F5344CB8AC3E}">
        <p14:creationId xmlns:p14="http://schemas.microsoft.com/office/powerpoint/2010/main" val="212785117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194</a:t>
            </a:fld>
            <a:endParaRPr lang="en-US" dirty="0"/>
          </a:p>
        </p:txBody>
      </p:sp>
    </p:spTree>
    <p:extLst>
      <p:ext uri="{BB962C8B-B14F-4D97-AF65-F5344CB8AC3E}">
        <p14:creationId xmlns:p14="http://schemas.microsoft.com/office/powerpoint/2010/main" val="63346216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195</a:t>
            </a:fld>
            <a:endParaRPr lang="en-US"/>
          </a:p>
        </p:txBody>
      </p:sp>
    </p:spTree>
    <p:extLst>
      <p:ext uri="{BB962C8B-B14F-4D97-AF65-F5344CB8AC3E}">
        <p14:creationId xmlns:p14="http://schemas.microsoft.com/office/powerpoint/2010/main" val="171479260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196</a:t>
            </a:fld>
            <a:endParaRPr lang="en-US"/>
          </a:p>
        </p:txBody>
      </p:sp>
    </p:spTree>
    <p:extLst>
      <p:ext uri="{BB962C8B-B14F-4D97-AF65-F5344CB8AC3E}">
        <p14:creationId xmlns:p14="http://schemas.microsoft.com/office/powerpoint/2010/main" val="382691988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197</a:t>
            </a:fld>
            <a:endParaRPr lang="en-US"/>
          </a:p>
        </p:txBody>
      </p:sp>
    </p:spTree>
    <p:extLst>
      <p:ext uri="{BB962C8B-B14F-4D97-AF65-F5344CB8AC3E}">
        <p14:creationId xmlns:p14="http://schemas.microsoft.com/office/powerpoint/2010/main" val="16455537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198</a:t>
            </a:fld>
            <a:endParaRPr lang="en-US"/>
          </a:p>
        </p:txBody>
      </p:sp>
    </p:spTree>
    <p:extLst>
      <p:ext uri="{BB962C8B-B14F-4D97-AF65-F5344CB8AC3E}">
        <p14:creationId xmlns:p14="http://schemas.microsoft.com/office/powerpoint/2010/main" val="297272536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199</a:t>
            </a:fld>
            <a:endParaRPr lang="en-US"/>
          </a:p>
        </p:txBody>
      </p:sp>
    </p:spTree>
    <p:extLst>
      <p:ext uri="{BB962C8B-B14F-4D97-AF65-F5344CB8AC3E}">
        <p14:creationId xmlns:p14="http://schemas.microsoft.com/office/powerpoint/2010/main" val="175379769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200</a:t>
            </a:fld>
            <a:endParaRPr lang="en-US"/>
          </a:p>
        </p:txBody>
      </p:sp>
    </p:spTree>
    <p:extLst>
      <p:ext uri="{BB962C8B-B14F-4D97-AF65-F5344CB8AC3E}">
        <p14:creationId xmlns:p14="http://schemas.microsoft.com/office/powerpoint/2010/main" val="67262535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201</a:t>
            </a:fld>
            <a:endParaRPr lang="en-US"/>
          </a:p>
        </p:txBody>
      </p:sp>
    </p:spTree>
    <p:extLst>
      <p:ext uri="{BB962C8B-B14F-4D97-AF65-F5344CB8AC3E}">
        <p14:creationId xmlns:p14="http://schemas.microsoft.com/office/powerpoint/2010/main" val="29443803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202</a:t>
            </a:fld>
            <a:endParaRPr lang="en-US"/>
          </a:p>
        </p:txBody>
      </p:sp>
    </p:spTree>
    <p:extLst>
      <p:ext uri="{BB962C8B-B14F-4D97-AF65-F5344CB8AC3E}">
        <p14:creationId xmlns:p14="http://schemas.microsoft.com/office/powerpoint/2010/main" val="232077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3</a:t>
            </a:fld>
            <a:endParaRPr lang="en-US"/>
          </a:p>
        </p:txBody>
      </p:sp>
    </p:spTree>
    <p:extLst>
      <p:ext uri="{BB962C8B-B14F-4D97-AF65-F5344CB8AC3E}">
        <p14:creationId xmlns:p14="http://schemas.microsoft.com/office/powerpoint/2010/main" val="3062179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21</a:t>
            </a:fld>
            <a:endParaRPr lang="en-US"/>
          </a:p>
        </p:txBody>
      </p:sp>
    </p:spTree>
    <p:extLst>
      <p:ext uri="{BB962C8B-B14F-4D97-AF65-F5344CB8AC3E}">
        <p14:creationId xmlns:p14="http://schemas.microsoft.com/office/powerpoint/2010/main" val="257270316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203</a:t>
            </a:fld>
            <a:endParaRPr lang="en-US"/>
          </a:p>
        </p:txBody>
      </p:sp>
    </p:spTree>
    <p:extLst>
      <p:ext uri="{BB962C8B-B14F-4D97-AF65-F5344CB8AC3E}">
        <p14:creationId xmlns:p14="http://schemas.microsoft.com/office/powerpoint/2010/main" val="213100995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204</a:t>
            </a:fld>
            <a:endParaRPr lang="en-US"/>
          </a:p>
        </p:txBody>
      </p:sp>
    </p:spTree>
    <p:extLst>
      <p:ext uri="{BB962C8B-B14F-4D97-AF65-F5344CB8AC3E}">
        <p14:creationId xmlns:p14="http://schemas.microsoft.com/office/powerpoint/2010/main" val="14582319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205</a:t>
            </a:fld>
            <a:endParaRPr lang="en-US"/>
          </a:p>
        </p:txBody>
      </p:sp>
    </p:spTree>
    <p:extLst>
      <p:ext uri="{BB962C8B-B14F-4D97-AF65-F5344CB8AC3E}">
        <p14:creationId xmlns:p14="http://schemas.microsoft.com/office/powerpoint/2010/main" val="134971370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206</a:t>
            </a:fld>
            <a:endParaRPr lang="en-US"/>
          </a:p>
        </p:txBody>
      </p:sp>
    </p:spTree>
    <p:extLst>
      <p:ext uri="{BB962C8B-B14F-4D97-AF65-F5344CB8AC3E}">
        <p14:creationId xmlns:p14="http://schemas.microsoft.com/office/powerpoint/2010/main" val="52191258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207</a:t>
            </a:fld>
            <a:endParaRPr lang="en-US"/>
          </a:p>
        </p:txBody>
      </p:sp>
    </p:spTree>
    <p:extLst>
      <p:ext uri="{BB962C8B-B14F-4D97-AF65-F5344CB8AC3E}">
        <p14:creationId xmlns:p14="http://schemas.microsoft.com/office/powerpoint/2010/main" val="229517986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208</a:t>
            </a:fld>
            <a:endParaRPr lang="en-US"/>
          </a:p>
        </p:txBody>
      </p:sp>
    </p:spTree>
    <p:extLst>
      <p:ext uri="{BB962C8B-B14F-4D97-AF65-F5344CB8AC3E}">
        <p14:creationId xmlns:p14="http://schemas.microsoft.com/office/powerpoint/2010/main" val="162333253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209</a:t>
            </a:fld>
            <a:endParaRPr lang="en-US"/>
          </a:p>
        </p:txBody>
      </p:sp>
    </p:spTree>
    <p:extLst>
      <p:ext uri="{BB962C8B-B14F-4D97-AF65-F5344CB8AC3E}">
        <p14:creationId xmlns:p14="http://schemas.microsoft.com/office/powerpoint/2010/main" val="39447885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210</a:t>
            </a:fld>
            <a:endParaRPr lang="en-US"/>
          </a:p>
        </p:txBody>
      </p:sp>
    </p:spTree>
    <p:extLst>
      <p:ext uri="{BB962C8B-B14F-4D97-AF65-F5344CB8AC3E}">
        <p14:creationId xmlns:p14="http://schemas.microsoft.com/office/powerpoint/2010/main" val="6118898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211</a:t>
            </a:fld>
            <a:endParaRPr lang="en-US"/>
          </a:p>
        </p:txBody>
      </p:sp>
    </p:spTree>
    <p:extLst>
      <p:ext uri="{BB962C8B-B14F-4D97-AF65-F5344CB8AC3E}">
        <p14:creationId xmlns:p14="http://schemas.microsoft.com/office/powerpoint/2010/main" val="320930419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212</a:t>
            </a:fld>
            <a:endParaRPr lang="en-US"/>
          </a:p>
        </p:txBody>
      </p:sp>
    </p:spTree>
    <p:extLst>
      <p:ext uri="{BB962C8B-B14F-4D97-AF65-F5344CB8AC3E}">
        <p14:creationId xmlns:p14="http://schemas.microsoft.com/office/powerpoint/2010/main" val="3290569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22</a:t>
            </a:fld>
            <a:endParaRPr lang="en-US"/>
          </a:p>
        </p:txBody>
      </p:sp>
    </p:spTree>
    <p:extLst>
      <p:ext uri="{BB962C8B-B14F-4D97-AF65-F5344CB8AC3E}">
        <p14:creationId xmlns:p14="http://schemas.microsoft.com/office/powerpoint/2010/main" val="31394049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213</a:t>
            </a:fld>
            <a:endParaRPr lang="en-US"/>
          </a:p>
        </p:txBody>
      </p:sp>
    </p:spTree>
    <p:extLst>
      <p:ext uri="{BB962C8B-B14F-4D97-AF65-F5344CB8AC3E}">
        <p14:creationId xmlns:p14="http://schemas.microsoft.com/office/powerpoint/2010/main" val="1687365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23</a:t>
            </a:fld>
            <a:endParaRPr lang="en-US"/>
          </a:p>
        </p:txBody>
      </p:sp>
    </p:spTree>
    <p:extLst>
      <p:ext uri="{BB962C8B-B14F-4D97-AF65-F5344CB8AC3E}">
        <p14:creationId xmlns:p14="http://schemas.microsoft.com/office/powerpoint/2010/main" val="2262533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24</a:t>
            </a:fld>
            <a:endParaRPr lang="en-US"/>
          </a:p>
        </p:txBody>
      </p:sp>
    </p:spTree>
    <p:extLst>
      <p:ext uri="{BB962C8B-B14F-4D97-AF65-F5344CB8AC3E}">
        <p14:creationId xmlns:p14="http://schemas.microsoft.com/office/powerpoint/2010/main" val="3911755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25</a:t>
            </a:fld>
            <a:endParaRPr lang="en-US"/>
          </a:p>
        </p:txBody>
      </p:sp>
    </p:spTree>
    <p:extLst>
      <p:ext uri="{BB962C8B-B14F-4D97-AF65-F5344CB8AC3E}">
        <p14:creationId xmlns:p14="http://schemas.microsoft.com/office/powerpoint/2010/main" val="4226728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26</a:t>
            </a:fld>
            <a:endParaRPr lang="en-US"/>
          </a:p>
        </p:txBody>
      </p:sp>
    </p:spTree>
    <p:extLst>
      <p:ext uri="{BB962C8B-B14F-4D97-AF65-F5344CB8AC3E}">
        <p14:creationId xmlns:p14="http://schemas.microsoft.com/office/powerpoint/2010/main" val="288666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27</a:t>
            </a:fld>
            <a:endParaRPr lang="en-US"/>
          </a:p>
        </p:txBody>
      </p:sp>
    </p:spTree>
    <p:extLst>
      <p:ext uri="{BB962C8B-B14F-4D97-AF65-F5344CB8AC3E}">
        <p14:creationId xmlns:p14="http://schemas.microsoft.com/office/powerpoint/2010/main" val="381948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28</a:t>
            </a:fld>
            <a:endParaRPr lang="en-US"/>
          </a:p>
        </p:txBody>
      </p:sp>
    </p:spTree>
    <p:extLst>
      <p:ext uri="{BB962C8B-B14F-4D97-AF65-F5344CB8AC3E}">
        <p14:creationId xmlns:p14="http://schemas.microsoft.com/office/powerpoint/2010/main" val="2808256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29</a:t>
            </a:fld>
            <a:endParaRPr lang="en-US"/>
          </a:p>
        </p:txBody>
      </p:sp>
    </p:spTree>
    <p:extLst>
      <p:ext uri="{BB962C8B-B14F-4D97-AF65-F5344CB8AC3E}">
        <p14:creationId xmlns:p14="http://schemas.microsoft.com/office/powerpoint/2010/main" val="391603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30</a:t>
            </a:fld>
            <a:endParaRPr lang="en-US"/>
          </a:p>
        </p:txBody>
      </p:sp>
    </p:spTree>
    <p:extLst>
      <p:ext uri="{BB962C8B-B14F-4D97-AF65-F5344CB8AC3E}">
        <p14:creationId xmlns:p14="http://schemas.microsoft.com/office/powerpoint/2010/main" val="28072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4</a:t>
            </a:fld>
            <a:endParaRPr lang="en-US"/>
          </a:p>
        </p:txBody>
      </p:sp>
    </p:spTree>
    <p:extLst>
      <p:ext uri="{BB962C8B-B14F-4D97-AF65-F5344CB8AC3E}">
        <p14:creationId xmlns:p14="http://schemas.microsoft.com/office/powerpoint/2010/main" val="3202991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31</a:t>
            </a:fld>
            <a:endParaRPr lang="en-US"/>
          </a:p>
        </p:txBody>
      </p:sp>
    </p:spTree>
    <p:extLst>
      <p:ext uri="{BB962C8B-B14F-4D97-AF65-F5344CB8AC3E}">
        <p14:creationId xmlns:p14="http://schemas.microsoft.com/office/powerpoint/2010/main" val="4236467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32</a:t>
            </a:fld>
            <a:endParaRPr lang="en-US"/>
          </a:p>
        </p:txBody>
      </p:sp>
    </p:spTree>
    <p:extLst>
      <p:ext uri="{BB962C8B-B14F-4D97-AF65-F5344CB8AC3E}">
        <p14:creationId xmlns:p14="http://schemas.microsoft.com/office/powerpoint/2010/main" val="3504811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33</a:t>
            </a:fld>
            <a:endParaRPr lang="en-US"/>
          </a:p>
        </p:txBody>
      </p:sp>
    </p:spTree>
    <p:extLst>
      <p:ext uri="{BB962C8B-B14F-4D97-AF65-F5344CB8AC3E}">
        <p14:creationId xmlns:p14="http://schemas.microsoft.com/office/powerpoint/2010/main" val="846630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34</a:t>
            </a:fld>
            <a:endParaRPr lang="en-US"/>
          </a:p>
        </p:txBody>
      </p:sp>
    </p:spTree>
    <p:extLst>
      <p:ext uri="{BB962C8B-B14F-4D97-AF65-F5344CB8AC3E}">
        <p14:creationId xmlns:p14="http://schemas.microsoft.com/office/powerpoint/2010/main" val="987838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35</a:t>
            </a:fld>
            <a:endParaRPr lang="en-US"/>
          </a:p>
        </p:txBody>
      </p:sp>
    </p:spTree>
    <p:extLst>
      <p:ext uri="{BB962C8B-B14F-4D97-AF65-F5344CB8AC3E}">
        <p14:creationId xmlns:p14="http://schemas.microsoft.com/office/powerpoint/2010/main" val="1949991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36</a:t>
            </a:fld>
            <a:endParaRPr lang="en-US"/>
          </a:p>
        </p:txBody>
      </p:sp>
    </p:spTree>
    <p:extLst>
      <p:ext uri="{BB962C8B-B14F-4D97-AF65-F5344CB8AC3E}">
        <p14:creationId xmlns:p14="http://schemas.microsoft.com/office/powerpoint/2010/main" val="328968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37</a:t>
            </a:fld>
            <a:endParaRPr lang="en-US"/>
          </a:p>
        </p:txBody>
      </p:sp>
    </p:spTree>
    <p:extLst>
      <p:ext uri="{BB962C8B-B14F-4D97-AF65-F5344CB8AC3E}">
        <p14:creationId xmlns:p14="http://schemas.microsoft.com/office/powerpoint/2010/main" val="556478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38</a:t>
            </a:fld>
            <a:endParaRPr lang="en-US"/>
          </a:p>
        </p:txBody>
      </p:sp>
    </p:spTree>
    <p:extLst>
      <p:ext uri="{BB962C8B-B14F-4D97-AF65-F5344CB8AC3E}">
        <p14:creationId xmlns:p14="http://schemas.microsoft.com/office/powerpoint/2010/main" val="3163896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39</a:t>
            </a:fld>
            <a:endParaRPr lang="en-US"/>
          </a:p>
        </p:txBody>
      </p:sp>
    </p:spTree>
    <p:extLst>
      <p:ext uri="{BB962C8B-B14F-4D97-AF65-F5344CB8AC3E}">
        <p14:creationId xmlns:p14="http://schemas.microsoft.com/office/powerpoint/2010/main" val="1038432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40</a:t>
            </a:fld>
            <a:endParaRPr lang="en-US"/>
          </a:p>
        </p:txBody>
      </p:sp>
    </p:spTree>
    <p:extLst>
      <p:ext uri="{BB962C8B-B14F-4D97-AF65-F5344CB8AC3E}">
        <p14:creationId xmlns:p14="http://schemas.microsoft.com/office/powerpoint/2010/main" val="1748960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5</a:t>
            </a:fld>
            <a:endParaRPr lang="en-US"/>
          </a:p>
        </p:txBody>
      </p:sp>
    </p:spTree>
    <p:extLst>
      <p:ext uri="{BB962C8B-B14F-4D97-AF65-F5344CB8AC3E}">
        <p14:creationId xmlns:p14="http://schemas.microsoft.com/office/powerpoint/2010/main" val="3452278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41</a:t>
            </a:fld>
            <a:endParaRPr lang="en-US"/>
          </a:p>
        </p:txBody>
      </p:sp>
    </p:spTree>
    <p:extLst>
      <p:ext uri="{BB962C8B-B14F-4D97-AF65-F5344CB8AC3E}">
        <p14:creationId xmlns:p14="http://schemas.microsoft.com/office/powerpoint/2010/main" val="2122948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42</a:t>
            </a:fld>
            <a:endParaRPr lang="en-US"/>
          </a:p>
        </p:txBody>
      </p:sp>
    </p:spTree>
    <p:extLst>
      <p:ext uri="{BB962C8B-B14F-4D97-AF65-F5344CB8AC3E}">
        <p14:creationId xmlns:p14="http://schemas.microsoft.com/office/powerpoint/2010/main" val="25457724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43</a:t>
            </a:fld>
            <a:endParaRPr lang="en-US"/>
          </a:p>
        </p:txBody>
      </p:sp>
    </p:spTree>
    <p:extLst>
      <p:ext uri="{BB962C8B-B14F-4D97-AF65-F5344CB8AC3E}">
        <p14:creationId xmlns:p14="http://schemas.microsoft.com/office/powerpoint/2010/main" val="317744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44</a:t>
            </a:fld>
            <a:endParaRPr lang="en-US"/>
          </a:p>
        </p:txBody>
      </p:sp>
    </p:spTree>
    <p:extLst>
      <p:ext uri="{BB962C8B-B14F-4D97-AF65-F5344CB8AC3E}">
        <p14:creationId xmlns:p14="http://schemas.microsoft.com/office/powerpoint/2010/main" val="3441695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45</a:t>
            </a:fld>
            <a:endParaRPr lang="en-US"/>
          </a:p>
        </p:txBody>
      </p:sp>
    </p:spTree>
    <p:extLst>
      <p:ext uri="{BB962C8B-B14F-4D97-AF65-F5344CB8AC3E}">
        <p14:creationId xmlns:p14="http://schemas.microsoft.com/office/powerpoint/2010/main" val="2653837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46</a:t>
            </a:fld>
            <a:endParaRPr lang="en-US"/>
          </a:p>
        </p:txBody>
      </p:sp>
    </p:spTree>
    <p:extLst>
      <p:ext uri="{BB962C8B-B14F-4D97-AF65-F5344CB8AC3E}">
        <p14:creationId xmlns:p14="http://schemas.microsoft.com/office/powerpoint/2010/main" val="23049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47</a:t>
            </a:fld>
            <a:endParaRPr lang="en-US"/>
          </a:p>
        </p:txBody>
      </p:sp>
    </p:spTree>
    <p:extLst>
      <p:ext uri="{BB962C8B-B14F-4D97-AF65-F5344CB8AC3E}">
        <p14:creationId xmlns:p14="http://schemas.microsoft.com/office/powerpoint/2010/main" val="1268179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48</a:t>
            </a:fld>
            <a:endParaRPr lang="en-US"/>
          </a:p>
        </p:txBody>
      </p:sp>
    </p:spTree>
    <p:extLst>
      <p:ext uri="{BB962C8B-B14F-4D97-AF65-F5344CB8AC3E}">
        <p14:creationId xmlns:p14="http://schemas.microsoft.com/office/powerpoint/2010/main" val="636605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49</a:t>
            </a:fld>
            <a:endParaRPr lang="en-US"/>
          </a:p>
        </p:txBody>
      </p:sp>
    </p:spTree>
    <p:extLst>
      <p:ext uri="{BB962C8B-B14F-4D97-AF65-F5344CB8AC3E}">
        <p14:creationId xmlns:p14="http://schemas.microsoft.com/office/powerpoint/2010/main" val="2070798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50</a:t>
            </a:fld>
            <a:endParaRPr lang="en-US"/>
          </a:p>
        </p:txBody>
      </p:sp>
    </p:spTree>
    <p:extLst>
      <p:ext uri="{BB962C8B-B14F-4D97-AF65-F5344CB8AC3E}">
        <p14:creationId xmlns:p14="http://schemas.microsoft.com/office/powerpoint/2010/main" val="332237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6</a:t>
            </a:fld>
            <a:endParaRPr lang="en-US"/>
          </a:p>
        </p:txBody>
      </p:sp>
    </p:spTree>
    <p:extLst>
      <p:ext uri="{BB962C8B-B14F-4D97-AF65-F5344CB8AC3E}">
        <p14:creationId xmlns:p14="http://schemas.microsoft.com/office/powerpoint/2010/main" val="293641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51</a:t>
            </a:fld>
            <a:endParaRPr lang="en-US" dirty="0"/>
          </a:p>
        </p:txBody>
      </p:sp>
    </p:spTree>
    <p:extLst>
      <p:ext uri="{BB962C8B-B14F-4D97-AF65-F5344CB8AC3E}">
        <p14:creationId xmlns:p14="http://schemas.microsoft.com/office/powerpoint/2010/main" val="544179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52</a:t>
            </a:fld>
            <a:endParaRPr lang="en-US" dirty="0"/>
          </a:p>
        </p:txBody>
      </p:sp>
    </p:spTree>
    <p:extLst>
      <p:ext uri="{BB962C8B-B14F-4D97-AF65-F5344CB8AC3E}">
        <p14:creationId xmlns:p14="http://schemas.microsoft.com/office/powerpoint/2010/main" val="41028438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53</a:t>
            </a:fld>
            <a:endParaRPr lang="en-US"/>
          </a:p>
        </p:txBody>
      </p:sp>
    </p:spTree>
    <p:extLst>
      <p:ext uri="{BB962C8B-B14F-4D97-AF65-F5344CB8AC3E}">
        <p14:creationId xmlns:p14="http://schemas.microsoft.com/office/powerpoint/2010/main" val="1007178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54</a:t>
            </a:fld>
            <a:endParaRPr lang="en-US"/>
          </a:p>
        </p:txBody>
      </p:sp>
    </p:spTree>
    <p:extLst>
      <p:ext uri="{BB962C8B-B14F-4D97-AF65-F5344CB8AC3E}">
        <p14:creationId xmlns:p14="http://schemas.microsoft.com/office/powerpoint/2010/main" val="1925476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55</a:t>
            </a:fld>
            <a:endParaRPr lang="en-US"/>
          </a:p>
        </p:txBody>
      </p:sp>
    </p:spTree>
    <p:extLst>
      <p:ext uri="{BB962C8B-B14F-4D97-AF65-F5344CB8AC3E}">
        <p14:creationId xmlns:p14="http://schemas.microsoft.com/office/powerpoint/2010/main" val="297706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56</a:t>
            </a:fld>
            <a:endParaRPr lang="en-US"/>
          </a:p>
        </p:txBody>
      </p:sp>
    </p:spTree>
    <p:extLst>
      <p:ext uri="{BB962C8B-B14F-4D97-AF65-F5344CB8AC3E}">
        <p14:creationId xmlns:p14="http://schemas.microsoft.com/office/powerpoint/2010/main" val="28052060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57</a:t>
            </a:fld>
            <a:endParaRPr lang="en-US"/>
          </a:p>
        </p:txBody>
      </p:sp>
    </p:spTree>
    <p:extLst>
      <p:ext uri="{BB962C8B-B14F-4D97-AF65-F5344CB8AC3E}">
        <p14:creationId xmlns:p14="http://schemas.microsoft.com/office/powerpoint/2010/main" val="1778426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58</a:t>
            </a:fld>
            <a:endParaRPr lang="en-US"/>
          </a:p>
        </p:txBody>
      </p:sp>
    </p:spTree>
    <p:extLst>
      <p:ext uri="{BB962C8B-B14F-4D97-AF65-F5344CB8AC3E}">
        <p14:creationId xmlns:p14="http://schemas.microsoft.com/office/powerpoint/2010/main" val="40576083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59</a:t>
            </a:fld>
            <a:endParaRPr lang="en-US"/>
          </a:p>
        </p:txBody>
      </p:sp>
    </p:spTree>
    <p:extLst>
      <p:ext uri="{BB962C8B-B14F-4D97-AF65-F5344CB8AC3E}">
        <p14:creationId xmlns:p14="http://schemas.microsoft.com/office/powerpoint/2010/main" val="1398582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60</a:t>
            </a:fld>
            <a:endParaRPr lang="en-US"/>
          </a:p>
        </p:txBody>
      </p:sp>
    </p:spTree>
    <p:extLst>
      <p:ext uri="{BB962C8B-B14F-4D97-AF65-F5344CB8AC3E}">
        <p14:creationId xmlns:p14="http://schemas.microsoft.com/office/powerpoint/2010/main" val="339706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7</a:t>
            </a:fld>
            <a:endParaRPr lang="en-US"/>
          </a:p>
        </p:txBody>
      </p:sp>
    </p:spTree>
    <p:extLst>
      <p:ext uri="{BB962C8B-B14F-4D97-AF65-F5344CB8AC3E}">
        <p14:creationId xmlns:p14="http://schemas.microsoft.com/office/powerpoint/2010/main" val="5219634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61</a:t>
            </a:fld>
            <a:endParaRPr lang="en-US"/>
          </a:p>
        </p:txBody>
      </p:sp>
    </p:spTree>
    <p:extLst>
      <p:ext uri="{BB962C8B-B14F-4D97-AF65-F5344CB8AC3E}">
        <p14:creationId xmlns:p14="http://schemas.microsoft.com/office/powerpoint/2010/main" val="8821011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62</a:t>
            </a:fld>
            <a:endParaRPr lang="en-US"/>
          </a:p>
        </p:txBody>
      </p:sp>
    </p:spTree>
    <p:extLst>
      <p:ext uri="{BB962C8B-B14F-4D97-AF65-F5344CB8AC3E}">
        <p14:creationId xmlns:p14="http://schemas.microsoft.com/office/powerpoint/2010/main" val="16383008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63</a:t>
            </a:fld>
            <a:endParaRPr lang="en-US"/>
          </a:p>
        </p:txBody>
      </p:sp>
    </p:spTree>
    <p:extLst>
      <p:ext uri="{BB962C8B-B14F-4D97-AF65-F5344CB8AC3E}">
        <p14:creationId xmlns:p14="http://schemas.microsoft.com/office/powerpoint/2010/main" val="4102369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64</a:t>
            </a:fld>
            <a:endParaRPr lang="en-US"/>
          </a:p>
        </p:txBody>
      </p:sp>
    </p:spTree>
    <p:extLst>
      <p:ext uri="{BB962C8B-B14F-4D97-AF65-F5344CB8AC3E}">
        <p14:creationId xmlns:p14="http://schemas.microsoft.com/office/powerpoint/2010/main" val="3817110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65</a:t>
            </a:fld>
            <a:endParaRPr lang="en-US"/>
          </a:p>
        </p:txBody>
      </p:sp>
    </p:spTree>
    <p:extLst>
      <p:ext uri="{BB962C8B-B14F-4D97-AF65-F5344CB8AC3E}">
        <p14:creationId xmlns:p14="http://schemas.microsoft.com/office/powerpoint/2010/main" val="2015237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66</a:t>
            </a:fld>
            <a:endParaRPr lang="en-US"/>
          </a:p>
        </p:txBody>
      </p:sp>
    </p:spTree>
    <p:extLst>
      <p:ext uri="{BB962C8B-B14F-4D97-AF65-F5344CB8AC3E}">
        <p14:creationId xmlns:p14="http://schemas.microsoft.com/office/powerpoint/2010/main" val="28988448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67</a:t>
            </a:fld>
            <a:endParaRPr lang="en-US"/>
          </a:p>
        </p:txBody>
      </p:sp>
    </p:spTree>
    <p:extLst>
      <p:ext uri="{BB962C8B-B14F-4D97-AF65-F5344CB8AC3E}">
        <p14:creationId xmlns:p14="http://schemas.microsoft.com/office/powerpoint/2010/main" val="11318679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68</a:t>
            </a:fld>
            <a:endParaRPr lang="en-US"/>
          </a:p>
        </p:txBody>
      </p:sp>
    </p:spTree>
    <p:extLst>
      <p:ext uri="{BB962C8B-B14F-4D97-AF65-F5344CB8AC3E}">
        <p14:creationId xmlns:p14="http://schemas.microsoft.com/office/powerpoint/2010/main" val="2200162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69</a:t>
            </a:fld>
            <a:endParaRPr lang="en-US"/>
          </a:p>
        </p:txBody>
      </p:sp>
    </p:spTree>
    <p:extLst>
      <p:ext uri="{BB962C8B-B14F-4D97-AF65-F5344CB8AC3E}">
        <p14:creationId xmlns:p14="http://schemas.microsoft.com/office/powerpoint/2010/main" val="22119315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70</a:t>
            </a:fld>
            <a:endParaRPr lang="en-US"/>
          </a:p>
        </p:txBody>
      </p:sp>
    </p:spTree>
    <p:extLst>
      <p:ext uri="{BB962C8B-B14F-4D97-AF65-F5344CB8AC3E}">
        <p14:creationId xmlns:p14="http://schemas.microsoft.com/office/powerpoint/2010/main" val="163740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8</a:t>
            </a:fld>
            <a:endParaRPr lang="en-US"/>
          </a:p>
        </p:txBody>
      </p:sp>
    </p:spTree>
    <p:extLst>
      <p:ext uri="{BB962C8B-B14F-4D97-AF65-F5344CB8AC3E}">
        <p14:creationId xmlns:p14="http://schemas.microsoft.com/office/powerpoint/2010/main" val="38448383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71</a:t>
            </a:fld>
            <a:endParaRPr lang="en-US"/>
          </a:p>
        </p:txBody>
      </p:sp>
    </p:spTree>
    <p:extLst>
      <p:ext uri="{BB962C8B-B14F-4D97-AF65-F5344CB8AC3E}">
        <p14:creationId xmlns:p14="http://schemas.microsoft.com/office/powerpoint/2010/main" val="32377010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D2C7B3-6B3D-4F69-82DD-B5C375979167}" type="slidenum">
              <a:rPr lang="en-US" smtClean="0"/>
              <a:t>72</a:t>
            </a:fld>
            <a:endParaRPr lang="en-US"/>
          </a:p>
        </p:txBody>
      </p:sp>
    </p:spTree>
    <p:extLst>
      <p:ext uri="{BB962C8B-B14F-4D97-AF65-F5344CB8AC3E}">
        <p14:creationId xmlns:p14="http://schemas.microsoft.com/office/powerpoint/2010/main" val="26891384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74</a:t>
            </a:fld>
            <a:endParaRPr lang="en-US"/>
          </a:p>
        </p:txBody>
      </p:sp>
    </p:spTree>
    <p:extLst>
      <p:ext uri="{BB962C8B-B14F-4D97-AF65-F5344CB8AC3E}">
        <p14:creationId xmlns:p14="http://schemas.microsoft.com/office/powerpoint/2010/main" val="844127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75</a:t>
            </a:fld>
            <a:endParaRPr lang="en-US"/>
          </a:p>
        </p:txBody>
      </p:sp>
    </p:spTree>
    <p:extLst>
      <p:ext uri="{BB962C8B-B14F-4D97-AF65-F5344CB8AC3E}">
        <p14:creationId xmlns:p14="http://schemas.microsoft.com/office/powerpoint/2010/main" val="16014148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76</a:t>
            </a:fld>
            <a:endParaRPr lang="en-US"/>
          </a:p>
        </p:txBody>
      </p:sp>
    </p:spTree>
    <p:extLst>
      <p:ext uri="{BB962C8B-B14F-4D97-AF65-F5344CB8AC3E}">
        <p14:creationId xmlns:p14="http://schemas.microsoft.com/office/powerpoint/2010/main" val="21927337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77</a:t>
            </a:fld>
            <a:endParaRPr lang="en-US"/>
          </a:p>
        </p:txBody>
      </p:sp>
    </p:spTree>
    <p:extLst>
      <p:ext uri="{BB962C8B-B14F-4D97-AF65-F5344CB8AC3E}">
        <p14:creationId xmlns:p14="http://schemas.microsoft.com/office/powerpoint/2010/main" val="9198032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78</a:t>
            </a:fld>
            <a:endParaRPr lang="en-US"/>
          </a:p>
        </p:txBody>
      </p:sp>
    </p:spTree>
    <p:extLst>
      <p:ext uri="{BB962C8B-B14F-4D97-AF65-F5344CB8AC3E}">
        <p14:creationId xmlns:p14="http://schemas.microsoft.com/office/powerpoint/2010/main" val="15401788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79</a:t>
            </a:fld>
            <a:endParaRPr lang="en-US"/>
          </a:p>
        </p:txBody>
      </p:sp>
    </p:spTree>
    <p:extLst>
      <p:ext uri="{BB962C8B-B14F-4D97-AF65-F5344CB8AC3E}">
        <p14:creationId xmlns:p14="http://schemas.microsoft.com/office/powerpoint/2010/main" val="23606336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80</a:t>
            </a:fld>
            <a:endParaRPr lang="en-US"/>
          </a:p>
        </p:txBody>
      </p:sp>
    </p:spTree>
    <p:extLst>
      <p:ext uri="{BB962C8B-B14F-4D97-AF65-F5344CB8AC3E}">
        <p14:creationId xmlns:p14="http://schemas.microsoft.com/office/powerpoint/2010/main" val="16833603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81</a:t>
            </a:fld>
            <a:endParaRPr lang="en-US"/>
          </a:p>
        </p:txBody>
      </p:sp>
    </p:spTree>
    <p:extLst>
      <p:ext uri="{BB962C8B-B14F-4D97-AF65-F5344CB8AC3E}">
        <p14:creationId xmlns:p14="http://schemas.microsoft.com/office/powerpoint/2010/main" val="1409566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9</a:t>
            </a:fld>
            <a:endParaRPr lang="en-US"/>
          </a:p>
        </p:txBody>
      </p:sp>
    </p:spTree>
    <p:extLst>
      <p:ext uri="{BB962C8B-B14F-4D97-AF65-F5344CB8AC3E}">
        <p14:creationId xmlns:p14="http://schemas.microsoft.com/office/powerpoint/2010/main" val="14300012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82</a:t>
            </a:fld>
            <a:endParaRPr lang="en-US"/>
          </a:p>
        </p:txBody>
      </p:sp>
    </p:spTree>
    <p:extLst>
      <p:ext uri="{BB962C8B-B14F-4D97-AF65-F5344CB8AC3E}">
        <p14:creationId xmlns:p14="http://schemas.microsoft.com/office/powerpoint/2010/main" val="485153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83</a:t>
            </a:fld>
            <a:endParaRPr lang="en-US"/>
          </a:p>
        </p:txBody>
      </p:sp>
    </p:spTree>
    <p:extLst>
      <p:ext uri="{BB962C8B-B14F-4D97-AF65-F5344CB8AC3E}">
        <p14:creationId xmlns:p14="http://schemas.microsoft.com/office/powerpoint/2010/main" val="16368991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84</a:t>
            </a:fld>
            <a:endParaRPr lang="en-US"/>
          </a:p>
        </p:txBody>
      </p:sp>
    </p:spTree>
    <p:extLst>
      <p:ext uri="{BB962C8B-B14F-4D97-AF65-F5344CB8AC3E}">
        <p14:creationId xmlns:p14="http://schemas.microsoft.com/office/powerpoint/2010/main" val="29435912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85</a:t>
            </a:fld>
            <a:endParaRPr lang="en-US"/>
          </a:p>
        </p:txBody>
      </p:sp>
    </p:spTree>
    <p:extLst>
      <p:ext uri="{BB962C8B-B14F-4D97-AF65-F5344CB8AC3E}">
        <p14:creationId xmlns:p14="http://schemas.microsoft.com/office/powerpoint/2010/main" val="17226046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86</a:t>
            </a:fld>
            <a:endParaRPr lang="en-US"/>
          </a:p>
        </p:txBody>
      </p:sp>
    </p:spTree>
    <p:extLst>
      <p:ext uri="{BB962C8B-B14F-4D97-AF65-F5344CB8AC3E}">
        <p14:creationId xmlns:p14="http://schemas.microsoft.com/office/powerpoint/2010/main" val="40070209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87</a:t>
            </a:fld>
            <a:endParaRPr lang="en-US"/>
          </a:p>
        </p:txBody>
      </p:sp>
    </p:spTree>
    <p:extLst>
      <p:ext uri="{BB962C8B-B14F-4D97-AF65-F5344CB8AC3E}">
        <p14:creationId xmlns:p14="http://schemas.microsoft.com/office/powerpoint/2010/main" val="1847291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88</a:t>
            </a:fld>
            <a:endParaRPr lang="en-US"/>
          </a:p>
        </p:txBody>
      </p:sp>
    </p:spTree>
    <p:extLst>
      <p:ext uri="{BB962C8B-B14F-4D97-AF65-F5344CB8AC3E}">
        <p14:creationId xmlns:p14="http://schemas.microsoft.com/office/powerpoint/2010/main" val="9028918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89</a:t>
            </a:fld>
            <a:endParaRPr lang="en-US"/>
          </a:p>
        </p:txBody>
      </p:sp>
    </p:spTree>
    <p:extLst>
      <p:ext uri="{BB962C8B-B14F-4D97-AF65-F5344CB8AC3E}">
        <p14:creationId xmlns:p14="http://schemas.microsoft.com/office/powerpoint/2010/main" val="3732508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90</a:t>
            </a:fld>
            <a:endParaRPr lang="en-US"/>
          </a:p>
        </p:txBody>
      </p:sp>
    </p:spTree>
    <p:extLst>
      <p:ext uri="{BB962C8B-B14F-4D97-AF65-F5344CB8AC3E}">
        <p14:creationId xmlns:p14="http://schemas.microsoft.com/office/powerpoint/2010/main" val="18840718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91</a:t>
            </a:fld>
            <a:endParaRPr lang="en-US"/>
          </a:p>
        </p:txBody>
      </p:sp>
    </p:spTree>
    <p:extLst>
      <p:ext uri="{BB962C8B-B14F-4D97-AF65-F5344CB8AC3E}">
        <p14:creationId xmlns:p14="http://schemas.microsoft.com/office/powerpoint/2010/main" val="111004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10</a:t>
            </a:fld>
            <a:endParaRPr lang="en-US"/>
          </a:p>
        </p:txBody>
      </p:sp>
    </p:spTree>
    <p:extLst>
      <p:ext uri="{BB962C8B-B14F-4D97-AF65-F5344CB8AC3E}">
        <p14:creationId xmlns:p14="http://schemas.microsoft.com/office/powerpoint/2010/main" val="393218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92</a:t>
            </a:fld>
            <a:endParaRPr lang="en-US"/>
          </a:p>
        </p:txBody>
      </p:sp>
    </p:spTree>
    <p:extLst>
      <p:ext uri="{BB962C8B-B14F-4D97-AF65-F5344CB8AC3E}">
        <p14:creationId xmlns:p14="http://schemas.microsoft.com/office/powerpoint/2010/main" val="2191198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93</a:t>
            </a:fld>
            <a:endParaRPr lang="en-US"/>
          </a:p>
        </p:txBody>
      </p:sp>
    </p:spTree>
    <p:extLst>
      <p:ext uri="{BB962C8B-B14F-4D97-AF65-F5344CB8AC3E}">
        <p14:creationId xmlns:p14="http://schemas.microsoft.com/office/powerpoint/2010/main" val="34516661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94</a:t>
            </a:fld>
            <a:endParaRPr lang="en-US"/>
          </a:p>
        </p:txBody>
      </p:sp>
    </p:spTree>
    <p:extLst>
      <p:ext uri="{BB962C8B-B14F-4D97-AF65-F5344CB8AC3E}">
        <p14:creationId xmlns:p14="http://schemas.microsoft.com/office/powerpoint/2010/main" val="23701656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95</a:t>
            </a:fld>
            <a:endParaRPr lang="en-US"/>
          </a:p>
        </p:txBody>
      </p:sp>
    </p:spTree>
    <p:extLst>
      <p:ext uri="{BB962C8B-B14F-4D97-AF65-F5344CB8AC3E}">
        <p14:creationId xmlns:p14="http://schemas.microsoft.com/office/powerpoint/2010/main" val="36420975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96</a:t>
            </a:fld>
            <a:endParaRPr lang="en-US"/>
          </a:p>
        </p:txBody>
      </p:sp>
    </p:spTree>
    <p:extLst>
      <p:ext uri="{BB962C8B-B14F-4D97-AF65-F5344CB8AC3E}">
        <p14:creationId xmlns:p14="http://schemas.microsoft.com/office/powerpoint/2010/main" val="10549963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97</a:t>
            </a:fld>
            <a:endParaRPr lang="en-US"/>
          </a:p>
        </p:txBody>
      </p:sp>
    </p:spTree>
    <p:extLst>
      <p:ext uri="{BB962C8B-B14F-4D97-AF65-F5344CB8AC3E}">
        <p14:creationId xmlns:p14="http://schemas.microsoft.com/office/powerpoint/2010/main" val="23116517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98</a:t>
            </a:fld>
            <a:endParaRPr lang="en-US"/>
          </a:p>
        </p:txBody>
      </p:sp>
    </p:spTree>
    <p:extLst>
      <p:ext uri="{BB962C8B-B14F-4D97-AF65-F5344CB8AC3E}">
        <p14:creationId xmlns:p14="http://schemas.microsoft.com/office/powerpoint/2010/main" val="37701120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99</a:t>
            </a:fld>
            <a:endParaRPr lang="en-US"/>
          </a:p>
        </p:txBody>
      </p:sp>
    </p:spTree>
    <p:extLst>
      <p:ext uri="{BB962C8B-B14F-4D97-AF65-F5344CB8AC3E}">
        <p14:creationId xmlns:p14="http://schemas.microsoft.com/office/powerpoint/2010/main" val="10734828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100</a:t>
            </a:fld>
            <a:endParaRPr lang="en-US"/>
          </a:p>
        </p:txBody>
      </p:sp>
    </p:spTree>
    <p:extLst>
      <p:ext uri="{BB962C8B-B14F-4D97-AF65-F5344CB8AC3E}">
        <p14:creationId xmlns:p14="http://schemas.microsoft.com/office/powerpoint/2010/main" val="26655563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D2C7B3-6B3D-4F69-82DD-B5C375979167}" type="slidenum">
              <a:rPr lang="en-US" smtClean="0"/>
              <a:t>101</a:t>
            </a:fld>
            <a:endParaRPr lang="en-US"/>
          </a:p>
        </p:txBody>
      </p:sp>
    </p:spTree>
    <p:extLst>
      <p:ext uri="{BB962C8B-B14F-4D97-AF65-F5344CB8AC3E}">
        <p14:creationId xmlns:p14="http://schemas.microsoft.com/office/powerpoint/2010/main" val="2065154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2" name="Picture 1" descr="InFocus_HD_powerpoint_v4.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38137" cy="5143500"/>
          </a:xfrm>
          <a:prstGeom prst="rect">
            <a:avLst/>
          </a:prstGeom>
        </p:spPr>
      </p:pic>
    </p:spTree>
    <p:extLst>
      <p:ext uri="{BB962C8B-B14F-4D97-AF65-F5344CB8AC3E}">
        <p14:creationId xmlns:p14="http://schemas.microsoft.com/office/powerpoint/2010/main" val="390362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adline slide">
    <p:bg>
      <p:bgPr>
        <a:solidFill>
          <a:srgbClr val="1BA1E2"/>
        </a:solidFill>
        <a:effectLst/>
      </p:bgPr>
    </p:bg>
    <p:spTree>
      <p:nvGrpSpPr>
        <p:cNvPr id="1" name=""/>
        <p:cNvGrpSpPr/>
        <p:nvPr/>
      </p:nvGrpSpPr>
      <p:grpSpPr>
        <a:xfrm>
          <a:off x="0" y="0"/>
          <a:ext cx="0" cy="0"/>
          <a:chOff x="0" y="0"/>
          <a:chExt cx="0" cy="0"/>
        </a:xfrm>
      </p:grpSpPr>
      <p:pic>
        <p:nvPicPr>
          <p:cNvPr id="2" name="Picture 1" descr="Background.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2738"/>
          </a:xfrm>
          <a:prstGeom prst="rect">
            <a:avLst/>
          </a:prstGeom>
        </p:spPr>
      </p:pic>
      <p:sp>
        <p:nvSpPr>
          <p:cNvPr id="10" name="Text Placeholder 9"/>
          <p:cNvSpPr>
            <a:spLocks noGrp="1"/>
          </p:cNvSpPr>
          <p:nvPr>
            <p:ph type="body" sz="quarter" idx="10" hasCustomPrompt="1"/>
          </p:nvPr>
        </p:nvSpPr>
        <p:spPr>
          <a:xfrm>
            <a:off x="0" y="2107878"/>
            <a:ext cx="9144000" cy="584131"/>
          </a:xfrm>
          <a:prstGeom prst="rect">
            <a:avLst/>
          </a:prstGeom>
        </p:spPr>
        <p:txBody>
          <a:bodyPr vert="horz"/>
          <a:lstStyle>
            <a:lvl1pPr marL="0" indent="0" algn="ctr">
              <a:buNone/>
              <a:defRPr sz="4400" baseline="0">
                <a:solidFill>
                  <a:srgbClr val="FFFFFF"/>
                </a:solidFill>
                <a:latin typeface="Arial Black"/>
                <a:cs typeface="Arial Black"/>
              </a:defRPr>
            </a:lvl1pPr>
          </a:lstStyle>
          <a:p>
            <a:pPr lvl="0"/>
            <a:r>
              <a:rPr lang="en-US" dirty="0"/>
              <a:t>SECTION HEADLINE</a:t>
            </a:r>
          </a:p>
        </p:txBody>
      </p:sp>
      <p:sp>
        <p:nvSpPr>
          <p:cNvPr id="12" name="Text Placeholder 11"/>
          <p:cNvSpPr>
            <a:spLocks noGrp="1"/>
          </p:cNvSpPr>
          <p:nvPr>
            <p:ph type="body" sz="quarter" idx="11" hasCustomPrompt="1"/>
          </p:nvPr>
        </p:nvSpPr>
        <p:spPr>
          <a:xfrm>
            <a:off x="0" y="2768229"/>
            <a:ext cx="9144000" cy="715566"/>
          </a:xfrm>
          <a:prstGeom prst="rect">
            <a:avLst/>
          </a:prstGeom>
        </p:spPr>
        <p:txBody>
          <a:bodyPr vert="horz"/>
          <a:lstStyle>
            <a:lvl1pPr marL="0" indent="0" algn="ctr">
              <a:buNone/>
              <a:defRPr sz="2000" baseline="0">
                <a:solidFill>
                  <a:schemeClr val="bg1"/>
                </a:solidFill>
                <a:latin typeface="Arial"/>
                <a:cs typeface="Arial"/>
              </a:defRPr>
            </a:lvl1pPr>
          </a:lstStyle>
          <a:p>
            <a:pPr lvl="0"/>
            <a:r>
              <a:rPr lang="en-US" dirty="0"/>
              <a:t>SUBHEADLINE GOES HERE</a:t>
            </a:r>
          </a:p>
        </p:txBody>
      </p:sp>
    </p:spTree>
    <p:extLst>
      <p:ext uri="{BB962C8B-B14F-4D97-AF65-F5344CB8AC3E}">
        <p14:creationId xmlns:p14="http://schemas.microsoft.com/office/powerpoint/2010/main" val="400320076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74574"/>
            <a:ext cx="9144000" cy="584131"/>
          </a:xfrm>
          <a:prstGeom prst="rect">
            <a:avLst/>
          </a:prstGeom>
        </p:spPr>
        <p:txBody>
          <a:bodyPr vert="horz"/>
          <a:lstStyle>
            <a:lvl1pPr marL="0" indent="0" algn="ctr">
              <a:buNone/>
              <a:defRPr sz="3600" baseline="0">
                <a:solidFill>
                  <a:schemeClr val="tx2"/>
                </a:solidFill>
                <a:latin typeface="Arial Black"/>
                <a:cs typeface="Arial Black"/>
              </a:defRPr>
            </a:lvl1pPr>
          </a:lstStyle>
          <a:p>
            <a:pPr lvl="0"/>
            <a:r>
              <a:rPr lang="en-US" dirty="0"/>
              <a:t>SECTION HEADLINE</a:t>
            </a:r>
          </a:p>
        </p:txBody>
      </p:sp>
      <p:pic>
        <p:nvPicPr>
          <p:cNvPr id="8" name="Picture 7" descr="Bottom_bar_V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872182"/>
            <a:ext cx="9144000" cy="284929"/>
          </a:xfrm>
          <a:prstGeom prst="rect">
            <a:avLst/>
          </a:prstGeom>
        </p:spPr>
      </p:pic>
      <p:sp>
        <p:nvSpPr>
          <p:cNvPr id="9" name="Slide Number Placeholder 6"/>
          <p:cNvSpPr>
            <a:spLocks noGrp="1"/>
          </p:cNvSpPr>
          <p:nvPr>
            <p:ph type="sldNum" sz="quarter" idx="12"/>
          </p:nvPr>
        </p:nvSpPr>
        <p:spPr>
          <a:xfrm>
            <a:off x="7163939" y="4933068"/>
            <a:ext cx="1603005" cy="170036"/>
          </a:xfrm>
          <a:prstGeom prst="rect">
            <a:avLst/>
          </a:prstGeom>
        </p:spPr>
        <p:txBody>
          <a:bodyPr/>
          <a:lstStyle>
            <a:lvl1pPr algn="r">
              <a:defRPr sz="1100">
                <a:solidFill>
                  <a:schemeClr val="bg1"/>
                </a:solidFill>
                <a:latin typeface="Arial"/>
                <a:cs typeface="Arial"/>
              </a:defRPr>
            </a:lvl1pPr>
          </a:lstStyle>
          <a:p>
            <a:fld id="{162F1D00-BD13-4404-86B0-79703945A0A7}" type="slidenum">
              <a:rPr lang="en-US" smtClean="0"/>
              <a:t>‹#›</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95" y="4966869"/>
            <a:ext cx="543055" cy="110143"/>
          </a:xfrm>
          <a:prstGeom prst="rect">
            <a:avLst/>
          </a:prstGeom>
        </p:spPr>
      </p:pic>
      <p:sp>
        <p:nvSpPr>
          <p:cNvPr id="13" name="Content Placeholder 4"/>
          <p:cNvSpPr>
            <a:spLocks noGrp="1"/>
          </p:cNvSpPr>
          <p:nvPr>
            <p:ph sz="quarter" idx="13"/>
          </p:nvPr>
        </p:nvSpPr>
        <p:spPr>
          <a:xfrm>
            <a:off x="923925" y="1284670"/>
            <a:ext cx="7311833" cy="2716548"/>
          </a:xfrm>
          <a:prstGeom prst="rect">
            <a:avLst/>
          </a:prstGeom>
        </p:spPr>
        <p:txBody>
          <a:bodyPr vert="horz"/>
          <a:lstStyle>
            <a:lvl1pPr marL="342900" indent="-342900">
              <a:buSzPct val="80000"/>
              <a:buFontTx/>
              <a:buBlip>
                <a:blip r:embed="rId4"/>
              </a:buBlip>
              <a:defRPr sz="1300">
                <a:solidFill>
                  <a:schemeClr val="tx2"/>
                </a:solidFill>
                <a:latin typeface="Arial"/>
                <a:cs typeface="Arial"/>
              </a:defRPr>
            </a:lvl1pPr>
            <a:lvl2pPr marL="742950" indent="-285750">
              <a:buClr>
                <a:schemeClr val="accent1"/>
              </a:buClr>
              <a:buFont typeface="Arial"/>
              <a:buChar char="•"/>
              <a:defRPr sz="1300">
                <a:solidFill>
                  <a:schemeClr val="tx2"/>
                </a:solidFill>
                <a:latin typeface="Arial"/>
                <a:cs typeface="Arial"/>
              </a:defRPr>
            </a:lvl2pPr>
            <a:lvl3pPr>
              <a:buClr>
                <a:schemeClr val="accent1"/>
              </a:buClr>
              <a:buSzPct val="70000"/>
              <a:defRPr sz="1300">
                <a:solidFill>
                  <a:schemeClr val="tx2"/>
                </a:solidFill>
                <a:latin typeface="Arial"/>
                <a:cs typeface="Arial"/>
              </a:defRPr>
            </a:lvl3pPr>
            <a:lvl4pPr marL="1600200" indent="-228600">
              <a:buClr>
                <a:schemeClr val="accent1"/>
              </a:buClr>
              <a:buSzPct val="70000"/>
              <a:buFont typeface="Arial"/>
              <a:buChar char="–"/>
              <a:defRPr sz="1300">
                <a:solidFill>
                  <a:schemeClr val="tx2"/>
                </a:solidFill>
                <a:latin typeface="Arial"/>
                <a:cs typeface="Arial"/>
              </a:defRPr>
            </a:lvl4pPr>
            <a:lvl5pPr marL="2057400" indent="-228600">
              <a:buClr>
                <a:schemeClr val="accent1"/>
              </a:buClr>
              <a:buSzPct val="50000"/>
              <a:buFont typeface="Lucida Grande"/>
              <a:buChar char="-"/>
              <a:defRPr sz="1300">
                <a:solidFill>
                  <a:schemeClr val="tx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sz="quarter" idx="14" hasCustomPrompt="1"/>
          </p:nvPr>
        </p:nvSpPr>
        <p:spPr>
          <a:xfrm>
            <a:off x="26894" y="30267"/>
            <a:ext cx="3315515" cy="302056"/>
          </a:xfrm>
          <a:prstGeom prst="rect">
            <a:avLst/>
          </a:prstGeom>
        </p:spPr>
        <p:txBody>
          <a:bodyPr/>
          <a:lstStyle>
            <a:lvl1pPr marL="0" indent="0">
              <a:buNone/>
              <a:defRPr>
                <a:solidFill>
                  <a:schemeClr val="tx1">
                    <a:lumMod val="60000"/>
                    <a:lumOff val="40000"/>
                  </a:schemeClr>
                </a:solidFill>
                <a:latin typeface="Arial Black" panose="020B0A04020102020204" pitchFamily="34" charset="0"/>
              </a:defRPr>
            </a:lvl1pPr>
          </a:lstStyle>
          <a:p>
            <a:pPr algn="l"/>
            <a:r>
              <a:rPr lang="en-US" sz="1400" dirty="0"/>
              <a:t>WHITEBOARD COLLABORATION</a:t>
            </a:r>
          </a:p>
        </p:txBody>
      </p:sp>
    </p:spTree>
    <p:extLst>
      <p:ext uri="{BB962C8B-B14F-4D97-AF65-F5344CB8AC3E}">
        <p14:creationId xmlns:p14="http://schemas.microsoft.com/office/powerpoint/2010/main" val="5579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0" y="474574"/>
            <a:ext cx="9144000" cy="584131"/>
          </a:xfrm>
          <a:prstGeom prst="rect">
            <a:avLst/>
          </a:prstGeom>
        </p:spPr>
        <p:txBody>
          <a:bodyPr vert="horz"/>
          <a:lstStyle>
            <a:lvl1pPr marL="0" indent="0" algn="ctr">
              <a:buNone/>
              <a:defRPr sz="3600" baseline="0">
                <a:solidFill>
                  <a:schemeClr val="tx2"/>
                </a:solidFill>
                <a:latin typeface="Arial Black"/>
                <a:cs typeface="Arial Black"/>
              </a:defRPr>
            </a:lvl1pPr>
          </a:lstStyle>
          <a:p>
            <a:pPr lvl="0"/>
            <a:r>
              <a:rPr lang="en-US" dirty="0"/>
              <a:t>SECTION HEADLINE</a:t>
            </a:r>
          </a:p>
        </p:txBody>
      </p:sp>
      <p:sp>
        <p:nvSpPr>
          <p:cNvPr id="10" name="Text Placeholder 11"/>
          <p:cNvSpPr>
            <a:spLocks noGrp="1"/>
          </p:cNvSpPr>
          <p:nvPr>
            <p:ph type="body" sz="quarter" idx="11" hasCustomPrompt="1"/>
          </p:nvPr>
        </p:nvSpPr>
        <p:spPr>
          <a:xfrm>
            <a:off x="50800" y="959115"/>
            <a:ext cx="9144000" cy="715566"/>
          </a:xfrm>
          <a:prstGeom prst="rect">
            <a:avLst/>
          </a:prstGeom>
        </p:spPr>
        <p:txBody>
          <a:bodyPr vert="horz"/>
          <a:lstStyle>
            <a:lvl1pPr marL="0" indent="0" algn="ctr">
              <a:buNone/>
              <a:defRPr sz="2000" baseline="0">
                <a:solidFill>
                  <a:schemeClr val="tx2"/>
                </a:solidFill>
                <a:latin typeface="Arial"/>
                <a:cs typeface="Arial"/>
              </a:defRPr>
            </a:lvl1pPr>
          </a:lstStyle>
          <a:p>
            <a:pPr lvl="0"/>
            <a:r>
              <a:rPr lang="en-US" dirty="0"/>
              <a:t>SUBHEADLINE GOES HERE</a:t>
            </a:r>
          </a:p>
        </p:txBody>
      </p:sp>
      <p:pic>
        <p:nvPicPr>
          <p:cNvPr id="7" name="Picture 6" descr="Bottom_bar_V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872182"/>
            <a:ext cx="9144000" cy="284929"/>
          </a:xfrm>
          <a:prstGeom prst="rect">
            <a:avLst/>
          </a:prstGeom>
        </p:spPr>
      </p:pic>
      <p:sp>
        <p:nvSpPr>
          <p:cNvPr id="9" name="Slide Number Placeholder 6"/>
          <p:cNvSpPr>
            <a:spLocks noGrp="1"/>
          </p:cNvSpPr>
          <p:nvPr>
            <p:ph type="sldNum" sz="quarter" idx="12"/>
          </p:nvPr>
        </p:nvSpPr>
        <p:spPr>
          <a:xfrm>
            <a:off x="7163939" y="4933068"/>
            <a:ext cx="1603005" cy="170036"/>
          </a:xfrm>
          <a:prstGeom prst="rect">
            <a:avLst/>
          </a:prstGeom>
        </p:spPr>
        <p:txBody>
          <a:bodyPr/>
          <a:lstStyle>
            <a:lvl1pPr algn="r">
              <a:defRPr sz="1100">
                <a:solidFill>
                  <a:schemeClr val="bg1"/>
                </a:solidFill>
                <a:latin typeface="Arial"/>
                <a:cs typeface="Arial"/>
              </a:defRPr>
            </a:lvl1pPr>
          </a:lstStyle>
          <a:p>
            <a:fld id="{162F1D00-BD13-4404-86B0-79703945A0A7}" type="slidenum">
              <a:rPr lang="en-US" smtClean="0"/>
              <a:t>‹#›</a:t>
            </a:fld>
            <a:endParaRPr lang="en-US"/>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95" y="4966869"/>
            <a:ext cx="543055" cy="110143"/>
          </a:xfrm>
          <a:prstGeom prst="rect">
            <a:avLst/>
          </a:prstGeom>
        </p:spPr>
      </p:pic>
      <p:sp>
        <p:nvSpPr>
          <p:cNvPr id="11" name="Content Placeholder 4"/>
          <p:cNvSpPr>
            <a:spLocks noGrp="1"/>
          </p:cNvSpPr>
          <p:nvPr>
            <p:ph sz="quarter" idx="13"/>
          </p:nvPr>
        </p:nvSpPr>
        <p:spPr>
          <a:xfrm>
            <a:off x="849219" y="1460977"/>
            <a:ext cx="7311833" cy="2716548"/>
          </a:xfrm>
          <a:prstGeom prst="rect">
            <a:avLst/>
          </a:prstGeom>
        </p:spPr>
        <p:txBody>
          <a:bodyPr vert="horz"/>
          <a:lstStyle>
            <a:lvl1pPr marL="342900" indent="-342900">
              <a:buSzPct val="80000"/>
              <a:buFontTx/>
              <a:buBlip>
                <a:blip r:embed="rId4"/>
              </a:buBlip>
              <a:defRPr sz="1300">
                <a:solidFill>
                  <a:schemeClr val="tx2"/>
                </a:solidFill>
                <a:latin typeface="Arial"/>
                <a:cs typeface="Arial"/>
              </a:defRPr>
            </a:lvl1pPr>
            <a:lvl2pPr marL="742950" indent="-285750">
              <a:buClr>
                <a:schemeClr val="accent1"/>
              </a:buClr>
              <a:buFont typeface="Arial"/>
              <a:buChar char="•"/>
              <a:defRPr sz="1300">
                <a:solidFill>
                  <a:schemeClr val="tx2"/>
                </a:solidFill>
                <a:latin typeface="Arial"/>
                <a:cs typeface="Arial"/>
              </a:defRPr>
            </a:lvl2pPr>
            <a:lvl3pPr>
              <a:buClr>
                <a:schemeClr val="accent1"/>
              </a:buClr>
              <a:buSzPct val="70000"/>
              <a:defRPr sz="1300">
                <a:solidFill>
                  <a:schemeClr val="tx2"/>
                </a:solidFill>
                <a:latin typeface="Arial"/>
                <a:cs typeface="Arial"/>
              </a:defRPr>
            </a:lvl3pPr>
            <a:lvl4pPr marL="1600200" indent="-228600">
              <a:buClr>
                <a:schemeClr val="accent1"/>
              </a:buClr>
              <a:buSzPct val="70000"/>
              <a:buFont typeface="Arial"/>
              <a:buChar char="–"/>
              <a:defRPr sz="1300">
                <a:solidFill>
                  <a:schemeClr val="tx2"/>
                </a:solidFill>
                <a:latin typeface="Arial"/>
                <a:cs typeface="Arial"/>
              </a:defRPr>
            </a:lvl4pPr>
            <a:lvl5pPr marL="2057400" indent="-228600">
              <a:buClr>
                <a:schemeClr val="accent1"/>
              </a:buClr>
              <a:buSzPct val="50000"/>
              <a:buFont typeface="Lucida Grande"/>
              <a:buChar char="-"/>
              <a:defRPr sz="1300">
                <a:solidFill>
                  <a:schemeClr val="tx2"/>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4" hasCustomPrompt="1"/>
          </p:nvPr>
        </p:nvSpPr>
        <p:spPr>
          <a:xfrm>
            <a:off x="26894" y="30267"/>
            <a:ext cx="3315515" cy="302056"/>
          </a:xfrm>
          <a:prstGeom prst="rect">
            <a:avLst/>
          </a:prstGeom>
        </p:spPr>
        <p:txBody>
          <a:bodyPr/>
          <a:lstStyle>
            <a:lvl1pPr marL="0" indent="0">
              <a:buNone/>
              <a:defRPr baseline="0">
                <a:solidFill>
                  <a:schemeClr val="tx1">
                    <a:lumMod val="60000"/>
                    <a:lumOff val="40000"/>
                  </a:schemeClr>
                </a:solidFill>
                <a:latin typeface="Arial Black" panose="020B0A04020102020204" pitchFamily="34" charset="0"/>
              </a:defRPr>
            </a:lvl1pPr>
          </a:lstStyle>
          <a:p>
            <a:pPr algn="l"/>
            <a:r>
              <a:rPr lang="en-US" sz="1400" dirty="0"/>
              <a:t>WHITEBOARD COLLABORATION</a:t>
            </a:r>
          </a:p>
        </p:txBody>
      </p:sp>
    </p:spTree>
    <p:extLst>
      <p:ext uri="{BB962C8B-B14F-4D97-AF65-F5344CB8AC3E}">
        <p14:creationId xmlns:p14="http://schemas.microsoft.com/office/powerpoint/2010/main" val="3500020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11" name="Picture Placeholder 2"/>
          <p:cNvSpPr>
            <a:spLocks noGrp="1"/>
          </p:cNvSpPr>
          <p:nvPr>
            <p:ph type="pic" idx="1"/>
          </p:nvPr>
        </p:nvSpPr>
        <p:spPr>
          <a:xfrm>
            <a:off x="0" y="0"/>
            <a:ext cx="9144000" cy="4934705"/>
          </a:xfrm>
          <a:prstGeom prst="rect">
            <a:avLst/>
          </a:prstGeom>
        </p:spPr>
        <p:txBody>
          <a:bodyPr/>
          <a:lstStyle>
            <a:lvl1pPr marL="0" indent="0">
              <a:buNone/>
              <a:defRPr sz="20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6" name="Picture 5" descr="Bottom_bar_V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872182"/>
            <a:ext cx="9144000" cy="284929"/>
          </a:xfrm>
          <a:prstGeom prst="rect">
            <a:avLst/>
          </a:prstGeom>
        </p:spPr>
      </p:pic>
      <p:sp>
        <p:nvSpPr>
          <p:cNvPr id="8" name="Slide Number Placeholder 6"/>
          <p:cNvSpPr>
            <a:spLocks noGrp="1"/>
          </p:cNvSpPr>
          <p:nvPr>
            <p:ph type="sldNum" sz="quarter" idx="12"/>
          </p:nvPr>
        </p:nvSpPr>
        <p:spPr>
          <a:xfrm>
            <a:off x="7163939" y="4933068"/>
            <a:ext cx="1603005" cy="170036"/>
          </a:xfrm>
          <a:prstGeom prst="rect">
            <a:avLst/>
          </a:prstGeom>
        </p:spPr>
        <p:txBody>
          <a:bodyPr/>
          <a:lstStyle>
            <a:lvl1pPr algn="r">
              <a:defRPr sz="1100">
                <a:solidFill>
                  <a:schemeClr val="bg1"/>
                </a:solidFill>
                <a:latin typeface="Arial"/>
                <a:cs typeface="Arial"/>
              </a:defRPr>
            </a:lvl1pPr>
          </a:lstStyle>
          <a:p>
            <a:fld id="{162F1D00-BD13-4404-86B0-79703945A0A7}" type="slidenum">
              <a:rPr lang="en-US" smtClean="0"/>
              <a:t>‹#›</a:t>
            </a:fld>
            <a:endParaRPr lang="en-US"/>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95" y="4966869"/>
            <a:ext cx="543055" cy="110143"/>
          </a:xfrm>
          <a:prstGeom prst="rect">
            <a:avLst/>
          </a:prstGeom>
        </p:spPr>
      </p:pic>
    </p:spTree>
    <p:extLst>
      <p:ext uri="{BB962C8B-B14F-4D97-AF65-F5344CB8AC3E}">
        <p14:creationId xmlns:p14="http://schemas.microsoft.com/office/powerpoint/2010/main" val="2192211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1" y="204787"/>
            <a:ext cx="2551113" cy="260033"/>
          </a:xfrm>
          <a:prstGeom prst="rect">
            <a:avLst/>
          </a:prstGeom>
        </p:spPr>
        <p:txBody>
          <a:bodyPr anchor="b"/>
          <a:lstStyle>
            <a:lvl1pPr algn="l">
              <a:defRPr sz="2000" b="1" baseline="0">
                <a:solidFill>
                  <a:schemeClr val="tx2"/>
                </a:solidFill>
              </a:defRPr>
            </a:lvl1pPr>
          </a:lstStyle>
          <a:p>
            <a:r>
              <a:rPr lang="en-US" dirty="0"/>
              <a:t>TITLE CAN GO HERE</a:t>
            </a:r>
          </a:p>
        </p:txBody>
      </p:sp>
      <p:pic>
        <p:nvPicPr>
          <p:cNvPr id="8" name="Picture 7" descr="Bottom_bar_V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872182"/>
            <a:ext cx="9144000" cy="284929"/>
          </a:xfrm>
          <a:prstGeom prst="rect">
            <a:avLst/>
          </a:prstGeom>
        </p:spPr>
      </p:pic>
      <p:sp>
        <p:nvSpPr>
          <p:cNvPr id="9" name="Slide Number Placeholder 6"/>
          <p:cNvSpPr>
            <a:spLocks noGrp="1"/>
          </p:cNvSpPr>
          <p:nvPr>
            <p:ph type="sldNum" sz="quarter" idx="12"/>
          </p:nvPr>
        </p:nvSpPr>
        <p:spPr>
          <a:xfrm>
            <a:off x="7163939" y="4933068"/>
            <a:ext cx="1603005" cy="170036"/>
          </a:xfrm>
          <a:prstGeom prst="rect">
            <a:avLst/>
          </a:prstGeom>
        </p:spPr>
        <p:txBody>
          <a:bodyPr/>
          <a:lstStyle>
            <a:lvl1pPr algn="r">
              <a:defRPr sz="1100">
                <a:solidFill>
                  <a:schemeClr val="bg1"/>
                </a:solidFill>
                <a:latin typeface="Arial"/>
                <a:cs typeface="Arial"/>
              </a:defRPr>
            </a:lvl1pPr>
          </a:lstStyle>
          <a:p>
            <a:fld id="{2754ED01-E2A0-4C1E-8E21-014B99041579}" type="slidenum">
              <a:rPr lang="en-US" smtClean="0"/>
              <a:pPr/>
              <a:t>‹#›</a:t>
            </a:fld>
            <a:endParaRPr lang="en-US" dirty="0"/>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95" y="4966869"/>
            <a:ext cx="543055" cy="110143"/>
          </a:xfrm>
          <a:prstGeom prst="rect">
            <a:avLst/>
          </a:prstGeom>
        </p:spPr>
      </p:pic>
      <p:sp>
        <p:nvSpPr>
          <p:cNvPr id="10" name="Content Placeholder 4"/>
          <p:cNvSpPr>
            <a:spLocks noGrp="1"/>
          </p:cNvSpPr>
          <p:nvPr>
            <p:ph sz="quarter" idx="13"/>
          </p:nvPr>
        </p:nvSpPr>
        <p:spPr>
          <a:xfrm>
            <a:off x="3575051" y="204787"/>
            <a:ext cx="4664075" cy="4389836"/>
          </a:xfrm>
          <a:prstGeom prst="rect">
            <a:avLst/>
          </a:prstGeom>
        </p:spPr>
        <p:txBody>
          <a:bodyPr vert="horz"/>
          <a:lstStyle>
            <a:lvl1pPr marL="342900" indent="-342900">
              <a:buSzPct val="80000"/>
              <a:buFontTx/>
              <a:buBlip>
                <a:blip r:embed="rId4"/>
              </a:buBlip>
              <a:defRPr sz="1300">
                <a:solidFill>
                  <a:schemeClr val="tx2"/>
                </a:solidFill>
                <a:latin typeface="Arial"/>
                <a:cs typeface="Arial"/>
              </a:defRPr>
            </a:lvl1pPr>
            <a:lvl2pPr marL="742950" indent="-285750">
              <a:buClr>
                <a:schemeClr val="accent1"/>
              </a:buClr>
              <a:buFont typeface="Arial"/>
              <a:buChar char="•"/>
              <a:defRPr sz="1300">
                <a:solidFill>
                  <a:schemeClr val="tx2"/>
                </a:solidFill>
                <a:latin typeface="Arial"/>
                <a:cs typeface="Arial"/>
              </a:defRPr>
            </a:lvl2pPr>
            <a:lvl3pPr>
              <a:buClr>
                <a:schemeClr val="accent1"/>
              </a:buClr>
              <a:buSzPct val="70000"/>
              <a:defRPr sz="1300">
                <a:solidFill>
                  <a:schemeClr val="tx2"/>
                </a:solidFill>
                <a:latin typeface="Arial"/>
                <a:cs typeface="Arial"/>
              </a:defRPr>
            </a:lvl3pPr>
            <a:lvl4pPr marL="1600200" indent="-228600">
              <a:buClr>
                <a:schemeClr val="accent1"/>
              </a:buClr>
              <a:buSzPct val="70000"/>
              <a:buFont typeface="Arial"/>
              <a:buChar char="–"/>
              <a:defRPr sz="1300">
                <a:solidFill>
                  <a:schemeClr val="tx2"/>
                </a:solidFill>
                <a:latin typeface="Arial"/>
                <a:cs typeface="Arial"/>
              </a:defRPr>
            </a:lvl4pPr>
            <a:lvl5pPr marL="2057400" indent="-228600">
              <a:buClr>
                <a:schemeClr val="accent1"/>
              </a:buClr>
              <a:buSzPct val="50000"/>
              <a:buFont typeface="Lucida Grande"/>
              <a:buChar char="-"/>
              <a:defRPr sz="1300">
                <a:solidFill>
                  <a:schemeClr val="tx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4"/>
          <p:cNvSpPr>
            <a:spLocks noGrp="1"/>
          </p:cNvSpPr>
          <p:nvPr>
            <p:ph sz="quarter" idx="14"/>
          </p:nvPr>
        </p:nvSpPr>
        <p:spPr>
          <a:xfrm>
            <a:off x="923925" y="563881"/>
            <a:ext cx="2541589" cy="4030742"/>
          </a:xfrm>
          <a:prstGeom prst="rect">
            <a:avLst/>
          </a:prstGeom>
        </p:spPr>
        <p:txBody>
          <a:bodyPr vert="horz"/>
          <a:lstStyle>
            <a:lvl1pPr marL="342900" indent="-342900">
              <a:buSzPct val="80000"/>
              <a:buFontTx/>
              <a:buBlip>
                <a:blip r:embed="rId4"/>
              </a:buBlip>
              <a:defRPr sz="1300">
                <a:solidFill>
                  <a:schemeClr val="tx2"/>
                </a:solidFill>
                <a:latin typeface="Arial"/>
                <a:cs typeface="Arial"/>
              </a:defRPr>
            </a:lvl1pPr>
            <a:lvl2pPr marL="742950" indent="-285750">
              <a:buClr>
                <a:schemeClr val="accent1"/>
              </a:buClr>
              <a:buFont typeface="Arial"/>
              <a:buChar char="•"/>
              <a:defRPr sz="1300">
                <a:solidFill>
                  <a:schemeClr val="tx2"/>
                </a:solidFill>
                <a:latin typeface="Arial"/>
                <a:cs typeface="Arial"/>
              </a:defRPr>
            </a:lvl2pPr>
            <a:lvl3pPr>
              <a:buClr>
                <a:schemeClr val="accent1"/>
              </a:buClr>
              <a:buSzPct val="70000"/>
              <a:defRPr sz="1300">
                <a:solidFill>
                  <a:schemeClr val="tx2"/>
                </a:solidFill>
                <a:latin typeface="Arial"/>
                <a:cs typeface="Arial"/>
              </a:defRPr>
            </a:lvl3pPr>
            <a:lvl4pPr marL="1600200" indent="-228600">
              <a:buClr>
                <a:schemeClr val="accent1"/>
              </a:buClr>
              <a:buSzPct val="70000"/>
              <a:buFont typeface="Arial"/>
              <a:buChar char="–"/>
              <a:defRPr sz="1300">
                <a:solidFill>
                  <a:schemeClr val="tx2"/>
                </a:solidFill>
                <a:latin typeface="Arial"/>
                <a:cs typeface="Arial"/>
              </a:defRPr>
            </a:lvl4pPr>
            <a:lvl5pPr marL="2057400" indent="-228600">
              <a:buClr>
                <a:schemeClr val="accent1"/>
              </a:buClr>
              <a:buSzPct val="50000"/>
              <a:buFont typeface="Lucida Grande"/>
              <a:buChar char="-"/>
              <a:defRPr sz="1300">
                <a:solidFill>
                  <a:schemeClr val="tx2"/>
                </a:solidFill>
                <a:latin typeface="Arial"/>
                <a:cs typeface="Aria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55417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3" name="Table Placeholder 3"/>
          <p:cNvGraphicFramePr>
            <a:graphicFrameLocks/>
          </p:cNvGraphicFramePr>
          <p:nvPr userDrawn="1">
            <p:extLst>
              <p:ext uri="{D42A27DB-BD31-4B8C-83A1-F6EECF244321}">
                <p14:modId xmlns:p14="http://schemas.microsoft.com/office/powerpoint/2010/main" val="2689215442"/>
              </p:ext>
            </p:extLst>
          </p:nvPr>
        </p:nvGraphicFramePr>
        <p:xfrm>
          <a:off x="923307" y="1693333"/>
          <a:ext cx="7458330" cy="3035345"/>
        </p:xfrm>
        <a:graphic>
          <a:graphicData uri="http://schemas.openxmlformats.org/drawingml/2006/table">
            <a:tbl>
              <a:tblPr firstRow="1" bandRow="1">
                <a:tableStyleId>{073A0DAA-6AF3-43AB-8588-CEC1D06C72B9}</a:tableStyleId>
              </a:tblPr>
              <a:tblGrid>
                <a:gridCol w="1491666">
                  <a:extLst>
                    <a:ext uri="{9D8B030D-6E8A-4147-A177-3AD203B41FA5}">
                      <a16:colId xmlns:a16="http://schemas.microsoft.com/office/drawing/2014/main" val="2931862697"/>
                    </a:ext>
                  </a:extLst>
                </a:gridCol>
                <a:gridCol w="1491666">
                  <a:extLst>
                    <a:ext uri="{9D8B030D-6E8A-4147-A177-3AD203B41FA5}">
                      <a16:colId xmlns:a16="http://schemas.microsoft.com/office/drawing/2014/main" val="2056067270"/>
                    </a:ext>
                  </a:extLst>
                </a:gridCol>
                <a:gridCol w="1491666">
                  <a:extLst>
                    <a:ext uri="{9D8B030D-6E8A-4147-A177-3AD203B41FA5}">
                      <a16:colId xmlns:a16="http://schemas.microsoft.com/office/drawing/2014/main" val="4250789592"/>
                    </a:ext>
                  </a:extLst>
                </a:gridCol>
                <a:gridCol w="1491666">
                  <a:extLst>
                    <a:ext uri="{9D8B030D-6E8A-4147-A177-3AD203B41FA5}">
                      <a16:colId xmlns:a16="http://schemas.microsoft.com/office/drawing/2014/main" val="421804091"/>
                    </a:ext>
                  </a:extLst>
                </a:gridCol>
                <a:gridCol w="1491666">
                  <a:extLst>
                    <a:ext uri="{9D8B030D-6E8A-4147-A177-3AD203B41FA5}">
                      <a16:colId xmlns:a16="http://schemas.microsoft.com/office/drawing/2014/main" val="1201404603"/>
                    </a:ext>
                  </a:extLst>
                </a:gridCol>
              </a:tblGrid>
              <a:tr h="657905">
                <a:tc>
                  <a:txBody>
                    <a:bodyPr/>
                    <a:lstStyle/>
                    <a:p>
                      <a:pPr algn="ctr"/>
                      <a:endParaRPr lang="en-US" sz="1100" b="0" i="0" dirty="0">
                        <a:solidFill>
                          <a:srgbClr val="000000"/>
                        </a:solidFill>
                        <a:latin typeface="Arial"/>
                        <a:cs typeface="Arial"/>
                      </a:endParaRPr>
                    </a:p>
                  </a:txBody>
                  <a:tcPr>
                    <a:solidFill>
                      <a:schemeClr val="accent2"/>
                    </a:solidFill>
                  </a:tcPr>
                </a:tc>
                <a:tc>
                  <a:txBody>
                    <a:bodyPr/>
                    <a:lstStyle/>
                    <a:p>
                      <a:pPr algn="ctr"/>
                      <a:r>
                        <a:rPr lang="en-US" sz="1100" b="1" i="0" dirty="0">
                          <a:solidFill>
                            <a:schemeClr val="bg1"/>
                          </a:solidFill>
                          <a:latin typeface="Arial"/>
                          <a:cs typeface="Arial"/>
                        </a:rPr>
                        <a:t>Heading 1 Arial 11pt bold, centered,</a:t>
                      </a:r>
                      <a:r>
                        <a:rPr lang="en-US" sz="1100" b="1" i="0" baseline="0" dirty="0">
                          <a:solidFill>
                            <a:schemeClr val="bg1"/>
                          </a:solidFill>
                          <a:latin typeface="Arial"/>
                          <a:cs typeface="Arial"/>
                        </a:rPr>
                        <a:t> white</a:t>
                      </a:r>
                      <a:endParaRPr lang="en-US" sz="1100" b="1" i="0" dirty="0">
                        <a:solidFill>
                          <a:schemeClr val="bg1"/>
                        </a:solidFill>
                        <a:latin typeface="Arial"/>
                        <a:cs typeface="Arial"/>
                      </a:endParaRPr>
                    </a:p>
                  </a:txBody>
                  <a:tcPr>
                    <a:solidFill>
                      <a:srgbClr val="005394"/>
                    </a:solidFill>
                  </a:tcPr>
                </a:tc>
                <a:tc>
                  <a:txBody>
                    <a:bodyPr/>
                    <a:lstStyle/>
                    <a:p>
                      <a:pPr algn="ctr"/>
                      <a:r>
                        <a:rPr lang="en-US" sz="1100" b="1" i="0" dirty="0">
                          <a:solidFill>
                            <a:schemeClr val="bg1"/>
                          </a:solidFill>
                          <a:latin typeface="Arial"/>
                          <a:cs typeface="Arial"/>
                        </a:rPr>
                        <a:t>Heading 2 Arial 11pt bold, centered,</a:t>
                      </a:r>
                      <a:r>
                        <a:rPr lang="en-US" sz="1100" b="1" i="0" baseline="0" dirty="0">
                          <a:solidFill>
                            <a:schemeClr val="bg1"/>
                          </a:solidFill>
                          <a:latin typeface="Arial"/>
                          <a:cs typeface="Arial"/>
                        </a:rPr>
                        <a:t> white</a:t>
                      </a:r>
                      <a:endParaRPr lang="en-US" sz="1100" b="1" i="0" dirty="0">
                        <a:solidFill>
                          <a:schemeClr val="bg1"/>
                        </a:solidFill>
                        <a:latin typeface="Arial"/>
                        <a:cs typeface="Arial"/>
                      </a:endParaRPr>
                    </a:p>
                  </a:txBody>
                  <a:tcPr>
                    <a:solidFill>
                      <a:srgbClr val="005394"/>
                    </a:solidFill>
                  </a:tcPr>
                </a:tc>
                <a:tc>
                  <a:txBody>
                    <a:bodyPr/>
                    <a:lstStyle/>
                    <a:p>
                      <a:pPr algn="ctr"/>
                      <a:r>
                        <a:rPr lang="en-US" sz="1100" b="1" i="0" dirty="0">
                          <a:solidFill>
                            <a:schemeClr val="bg1"/>
                          </a:solidFill>
                          <a:latin typeface="Arial"/>
                          <a:cs typeface="Arial"/>
                        </a:rPr>
                        <a:t>Heading 3 Arial 11pt bold, centered,</a:t>
                      </a:r>
                      <a:r>
                        <a:rPr lang="en-US" sz="1100" b="1" i="0" baseline="0" dirty="0">
                          <a:solidFill>
                            <a:schemeClr val="bg1"/>
                          </a:solidFill>
                          <a:latin typeface="Arial"/>
                          <a:cs typeface="Arial"/>
                        </a:rPr>
                        <a:t> white</a:t>
                      </a:r>
                      <a:endParaRPr lang="en-US" sz="1100" b="1" i="0" dirty="0">
                        <a:solidFill>
                          <a:schemeClr val="bg1"/>
                        </a:solidFill>
                        <a:latin typeface="Arial"/>
                        <a:cs typeface="Arial"/>
                      </a:endParaRPr>
                    </a:p>
                  </a:txBody>
                  <a:tcPr>
                    <a:solidFill>
                      <a:srgbClr val="005394"/>
                    </a:solidFill>
                  </a:tcPr>
                </a:tc>
                <a:tc>
                  <a:txBody>
                    <a:bodyPr/>
                    <a:lstStyle/>
                    <a:p>
                      <a:pPr algn="ctr"/>
                      <a:r>
                        <a:rPr lang="en-US" sz="1100" b="1" i="0" dirty="0">
                          <a:solidFill>
                            <a:schemeClr val="bg1"/>
                          </a:solidFill>
                          <a:latin typeface="Arial"/>
                          <a:cs typeface="Arial"/>
                        </a:rPr>
                        <a:t>Heading 4 Arial 11pt bold, centered,</a:t>
                      </a:r>
                      <a:r>
                        <a:rPr lang="en-US" sz="1100" b="1" i="0" baseline="0" dirty="0">
                          <a:solidFill>
                            <a:schemeClr val="bg1"/>
                          </a:solidFill>
                          <a:latin typeface="Arial"/>
                          <a:cs typeface="Arial"/>
                        </a:rPr>
                        <a:t> white</a:t>
                      </a:r>
                      <a:endParaRPr lang="en-US" sz="1100" b="1" i="0" dirty="0">
                        <a:solidFill>
                          <a:schemeClr val="bg1"/>
                        </a:solidFill>
                        <a:latin typeface="Arial"/>
                        <a:cs typeface="Arial"/>
                      </a:endParaRPr>
                    </a:p>
                  </a:txBody>
                  <a:tcPr>
                    <a:solidFill>
                      <a:srgbClr val="005394"/>
                    </a:solidFill>
                  </a:tcPr>
                </a:tc>
                <a:extLst>
                  <a:ext uri="{0D108BD9-81ED-4DB2-BD59-A6C34878D82A}">
                    <a16:rowId xmlns:a16="http://schemas.microsoft.com/office/drawing/2014/main" val="3747200367"/>
                  </a:ext>
                </a:extLst>
              </a:tr>
              <a:tr h="513433">
                <a:tc>
                  <a:txBody>
                    <a:bodyPr/>
                    <a:lstStyle/>
                    <a:p>
                      <a:pPr algn="l"/>
                      <a:r>
                        <a:rPr lang="en-US" sz="1100" dirty="0">
                          <a:latin typeface="Arial"/>
                        </a:rPr>
                        <a:t>Subheading 1 Arial</a:t>
                      </a:r>
                      <a:r>
                        <a:rPr lang="en-US" sz="1100" baseline="0" dirty="0">
                          <a:latin typeface="Arial"/>
                        </a:rPr>
                        <a:t> 11pt regular, black</a:t>
                      </a:r>
                      <a:endParaRPr lang="en-US" sz="1100" dirty="0">
                        <a:latin typeface="Arial"/>
                      </a:endParaRPr>
                    </a:p>
                  </a:txBody>
                  <a:tcPr>
                    <a:solidFill>
                      <a:schemeClr val="bg1">
                        <a:lumMod val="75000"/>
                      </a:schemeClr>
                    </a:solidFill>
                  </a:tcPr>
                </a:tc>
                <a:tc>
                  <a:txBody>
                    <a:bodyPr/>
                    <a:lstStyle/>
                    <a:p>
                      <a:pPr algn="l"/>
                      <a:r>
                        <a:rPr lang="en-US" sz="1100" b="0" i="0" dirty="0">
                          <a:solidFill>
                            <a:srgbClr val="000000"/>
                          </a:solidFill>
                          <a:latin typeface="Arial"/>
                        </a:rPr>
                        <a:t>Content 1a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1b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1c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1d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extLst>
                  <a:ext uri="{0D108BD9-81ED-4DB2-BD59-A6C34878D82A}">
                    <a16:rowId xmlns:a16="http://schemas.microsoft.com/office/drawing/2014/main" val="3754120459"/>
                  </a:ext>
                </a:extLst>
              </a:tr>
              <a:tr h="571969">
                <a:tc>
                  <a:txBody>
                    <a:bodyPr/>
                    <a:lstStyle/>
                    <a:p>
                      <a:pPr algn="l"/>
                      <a:r>
                        <a:rPr lang="en-US" sz="1100" dirty="0">
                          <a:latin typeface="Arial"/>
                        </a:rPr>
                        <a:t>Subheading 2 Arial</a:t>
                      </a:r>
                      <a:r>
                        <a:rPr lang="en-US" sz="1100" baseline="0" dirty="0">
                          <a:latin typeface="Arial"/>
                        </a:rPr>
                        <a:t> 11pt regular, black</a:t>
                      </a:r>
                      <a:endParaRPr lang="en-US" sz="1100" dirty="0">
                        <a:latin typeface="Arial"/>
                      </a:endParaRPr>
                    </a:p>
                  </a:txBody>
                  <a:tcPr/>
                </a:tc>
                <a:tc>
                  <a:txBody>
                    <a:bodyPr/>
                    <a:lstStyle/>
                    <a:p>
                      <a:pPr algn="l"/>
                      <a:r>
                        <a:rPr lang="en-US" sz="1100" b="0" i="0" dirty="0">
                          <a:solidFill>
                            <a:srgbClr val="000000"/>
                          </a:solidFill>
                          <a:latin typeface="Arial"/>
                        </a:rPr>
                        <a:t>Content 2a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2b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2c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2d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extLst>
                  <a:ext uri="{0D108BD9-81ED-4DB2-BD59-A6C34878D82A}">
                    <a16:rowId xmlns:a16="http://schemas.microsoft.com/office/drawing/2014/main" val="1354607700"/>
                  </a:ext>
                </a:extLst>
              </a:tr>
              <a:tr h="544959">
                <a:tc>
                  <a:txBody>
                    <a:bodyPr/>
                    <a:lstStyle/>
                    <a:p>
                      <a:pPr algn="l"/>
                      <a:r>
                        <a:rPr lang="en-US" sz="1100" dirty="0">
                          <a:latin typeface="Arial"/>
                        </a:rPr>
                        <a:t>Subheading</a:t>
                      </a:r>
                      <a:r>
                        <a:rPr lang="en-US" sz="1100" baseline="0" dirty="0">
                          <a:latin typeface="Arial"/>
                        </a:rPr>
                        <a:t> 3</a:t>
                      </a:r>
                      <a:r>
                        <a:rPr lang="en-US" sz="1100" dirty="0">
                          <a:latin typeface="Arial"/>
                        </a:rPr>
                        <a:t> Arial</a:t>
                      </a:r>
                      <a:r>
                        <a:rPr lang="en-US" sz="1100" baseline="0" dirty="0">
                          <a:latin typeface="Arial"/>
                        </a:rPr>
                        <a:t> 11pt regular, black</a:t>
                      </a:r>
                      <a:endParaRPr lang="en-US" sz="1100" dirty="0">
                        <a:latin typeface="Arial"/>
                      </a:endParaRPr>
                    </a:p>
                  </a:txBody>
                  <a:tcPr/>
                </a:tc>
                <a:tc>
                  <a:txBody>
                    <a:bodyPr/>
                    <a:lstStyle/>
                    <a:p>
                      <a:pPr algn="l"/>
                      <a:r>
                        <a:rPr lang="en-US" sz="1100" b="0" i="0" dirty="0">
                          <a:solidFill>
                            <a:srgbClr val="000000"/>
                          </a:solidFill>
                          <a:latin typeface="Arial"/>
                        </a:rPr>
                        <a:t>Content 3a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3b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3c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3d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extLst>
                  <a:ext uri="{0D108BD9-81ED-4DB2-BD59-A6C34878D82A}">
                    <a16:rowId xmlns:a16="http://schemas.microsoft.com/office/drawing/2014/main" val="334512572"/>
                  </a:ext>
                </a:extLst>
              </a:tr>
              <a:tr h="513433">
                <a:tc>
                  <a:txBody>
                    <a:bodyPr/>
                    <a:lstStyle/>
                    <a:p>
                      <a:pPr algn="l"/>
                      <a:r>
                        <a:rPr lang="en-US" sz="1100" dirty="0">
                          <a:latin typeface="Arial"/>
                        </a:rPr>
                        <a:t>Subheading 4 Arial</a:t>
                      </a:r>
                      <a:r>
                        <a:rPr lang="en-US" sz="1100" baseline="0" dirty="0">
                          <a:latin typeface="Arial"/>
                        </a:rPr>
                        <a:t> 11pt regular, black</a:t>
                      </a:r>
                      <a:endParaRPr lang="en-US" sz="1100" dirty="0">
                        <a:latin typeface="Arial"/>
                      </a:endParaRPr>
                    </a:p>
                  </a:txBody>
                  <a:tcPr/>
                </a:tc>
                <a:tc>
                  <a:txBody>
                    <a:bodyPr/>
                    <a:lstStyle/>
                    <a:p>
                      <a:pPr algn="l"/>
                      <a:r>
                        <a:rPr lang="en-US" sz="1100" b="0" i="0" dirty="0">
                          <a:solidFill>
                            <a:srgbClr val="000000"/>
                          </a:solidFill>
                          <a:latin typeface="Arial"/>
                        </a:rPr>
                        <a:t>Content 4a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4b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4c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tc>
                  <a:txBody>
                    <a:bodyPr/>
                    <a:lstStyle/>
                    <a:p>
                      <a:pPr algn="l"/>
                      <a:r>
                        <a:rPr lang="en-US" sz="1100" b="0" i="0" dirty="0">
                          <a:solidFill>
                            <a:srgbClr val="000000"/>
                          </a:solidFill>
                          <a:latin typeface="Arial"/>
                        </a:rPr>
                        <a:t>Content 4d Arial 11pt</a:t>
                      </a:r>
                    </a:p>
                    <a:p>
                      <a:pPr algn="l"/>
                      <a:r>
                        <a:rPr lang="en-US" sz="1100" b="0" i="0" dirty="0">
                          <a:solidFill>
                            <a:srgbClr val="000000"/>
                          </a:solidFill>
                          <a:latin typeface="Arial"/>
                        </a:rPr>
                        <a:t>regular</a:t>
                      </a:r>
                      <a:r>
                        <a:rPr lang="en-US" sz="1100" b="0" i="0" baseline="0" dirty="0">
                          <a:solidFill>
                            <a:srgbClr val="000000"/>
                          </a:solidFill>
                          <a:latin typeface="Arial"/>
                        </a:rPr>
                        <a:t>, black</a:t>
                      </a:r>
                      <a:endParaRPr lang="en-US" sz="1100" b="0" i="0" dirty="0">
                        <a:solidFill>
                          <a:srgbClr val="000000"/>
                        </a:solidFill>
                        <a:latin typeface="Arial"/>
                      </a:endParaRPr>
                    </a:p>
                  </a:txBody>
                  <a:tcPr/>
                </a:tc>
                <a:extLst>
                  <a:ext uri="{0D108BD9-81ED-4DB2-BD59-A6C34878D82A}">
                    <a16:rowId xmlns:a16="http://schemas.microsoft.com/office/drawing/2014/main" val="1901206420"/>
                  </a:ext>
                </a:extLst>
              </a:tr>
            </a:tbl>
          </a:graphicData>
        </a:graphic>
      </p:graphicFrame>
      <p:pic>
        <p:nvPicPr>
          <p:cNvPr id="4" name="Picture 3" descr="Bottom_bar_V2.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872182"/>
            <a:ext cx="9144000" cy="284929"/>
          </a:xfrm>
          <a:prstGeom prst="rect">
            <a:avLst/>
          </a:prstGeom>
        </p:spPr>
      </p:pic>
      <p:sp>
        <p:nvSpPr>
          <p:cNvPr id="5" name="Slide Number Placeholder 6"/>
          <p:cNvSpPr>
            <a:spLocks noGrp="1"/>
          </p:cNvSpPr>
          <p:nvPr>
            <p:ph type="sldNum" sz="quarter" idx="12"/>
          </p:nvPr>
        </p:nvSpPr>
        <p:spPr>
          <a:xfrm>
            <a:off x="7163939" y="4933068"/>
            <a:ext cx="1603005" cy="170036"/>
          </a:xfrm>
          <a:prstGeom prst="rect">
            <a:avLst/>
          </a:prstGeom>
        </p:spPr>
        <p:txBody>
          <a:bodyPr/>
          <a:lstStyle>
            <a:lvl1pPr algn="r">
              <a:defRPr sz="1100">
                <a:solidFill>
                  <a:schemeClr val="bg1"/>
                </a:solidFill>
                <a:latin typeface="Arial"/>
                <a:cs typeface="Arial"/>
              </a:defRPr>
            </a:lvl1pPr>
          </a:lstStyle>
          <a:p>
            <a:fld id="{2754ED01-E2A0-4C1E-8E21-014B99041579}" type="slidenum">
              <a:rPr lang="en-US" smtClean="0"/>
              <a:pPr/>
              <a:t>‹#›</a:t>
            </a:fld>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4695" y="4966869"/>
            <a:ext cx="543055" cy="110143"/>
          </a:xfrm>
          <a:prstGeom prst="rect">
            <a:avLst/>
          </a:prstGeom>
        </p:spPr>
      </p:pic>
      <p:sp>
        <p:nvSpPr>
          <p:cNvPr id="7" name="Text Placeholder 9"/>
          <p:cNvSpPr>
            <a:spLocks noGrp="1"/>
          </p:cNvSpPr>
          <p:nvPr>
            <p:ph type="body" sz="quarter" idx="10" hasCustomPrompt="1"/>
          </p:nvPr>
        </p:nvSpPr>
        <p:spPr>
          <a:xfrm>
            <a:off x="0" y="474574"/>
            <a:ext cx="9144000" cy="584131"/>
          </a:xfrm>
          <a:prstGeom prst="rect">
            <a:avLst/>
          </a:prstGeom>
        </p:spPr>
        <p:txBody>
          <a:bodyPr vert="horz"/>
          <a:lstStyle>
            <a:lvl1pPr marL="0" indent="0" algn="ctr">
              <a:buNone/>
              <a:defRPr sz="4400" baseline="0">
                <a:solidFill>
                  <a:schemeClr val="tx2"/>
                </a:solidFill>
                <a:latin typeface="Arial Black"/>
                <a:cs typeface="Arial Black"/>
              </a:defRPr>
            </a:lvl1pPr>
          </a:lstStyle>
          <a:p>
            <a:pPr lvl="0"/>
            <a:r>
              <a:rPr lang="en-US" dirty="0"/>
              <a:t>SECTION HEADLINE</a:t>
            </a:r>
          </a:p>
        </p:txBody>
      </p:sp>
      <p:sp>
        <p:nvSpPr>
          <p:cNvPr id="8" name="Text Placeholder 11"/>
          <p:cNvSpPr>
            <a:spLocks noGrp="1"/>
          </p:cNvSpPr>
          <p:nvPr>
            <p:ph type="body" sz="quarter" idx="11" hasCustomPrompt="1"/>
          </p:nvPr>
        </p:nvSpPr>
        <p:spPr>
          <a:xfrm>
            <a:off x="0" y="1089205"/>
            <a:ext cx="9144000" cy="715566"/>
          </a:xfrm>
          <a:prstGeom prst="rect">
            <a:avLst/>
          </a:prstGeom>
        </p:spPr>
        <p:txBody>
          <a:bodyPr vert="horz"/>
          <a:lstStyle>
            <a:lvl1pPr marL="0" indent="0" algn="ctr">
              <a:buNone/>
              <a:defRPr sz="2000" baseline="0">
                <a:solidFill>
                  <a:schemeClr val="tx2"/>
                </a:solidFill>
                <a:latin typeface="Arial"/>
                <a:cs typeface="Arial"/>
              </a:defRPr>
            </a:lvl1pPr>
          </a:lstStyle>
          <a:p>
            <a:pPr lvl="0"/>
            <a:r>
              <a:rPr lang="en-US" dirty="0"/>
              <a:t>SUBHEADLINE GOES HERE</a:t>
            </a:r>
          </a:p>
        </p:txBody>
      </p:sp>
    </p:spTree>
    <p:extLst>
      <p:ext uri="{BB962C8B-B14F-4D97-AF65-F5344CB8AC3E}">
        <p14:creationId xmlns:p14="http://schemas.microsoft.com/office/powerpoint/2010/main" val="1007374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bg1"/>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295563"/>
      </p:ext>
    </p:extLst>
  </p:cSld>
  <p:clrMap bg1="lt1" tx1="dk1" bg2="lt2" tx2="dk2" accent1="accent1" accent2="accent2" accent3="accent3" accent4="accent4" accent5="accent5" accent6="accent6" hlink="hlink" folHlink="folHlink"/>
  <p:sldLayoutIdLst>
    <p:sldLayoutId id="2147483735" r:id="rId1"/>
    <p:sldLayoutId id="2147483737" r:id="rId2"/>
    <p:sldLayoutId id="2147483739" r:id="rId3"/>
    <p:sldLayoutId id="2147483740" r:id="rId4"/>
    <p:sldLayoutId id="2147483743" r:id="rId5"/>
    <p:sldLayoutId id="2147483744" r:id="rId6"/>
    <p:sldLayoutId id="2147483746"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1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jp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jp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7.jpg"/></Relationships>
</file>

<file path=ppt/slides/_rels/slide1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2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62.wmf"/><Relationship Id="rId5" Type="http://schemas.openxmlformats.org/officeDocument/2006/relationships/oleObject" Target="../embeddings/oleObject1.bin"/><Relationship Id="rId4" Type="http://schemas.openxmlformats.org/officeDocument/2006/relationships/image" Target="../media/image1.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hyperlink" Target="https://infocus.assembla.com/wiki/show/ifc-mp2/WhiteList"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3.xml"/><Relationship Id="rId4" Type="http://schemas.openxmlformats.org/officeDocument/2006/relationships/hyperlink" Target="https://infocus.assembla.com/wiki/show/ifc-mp2/WhiteList"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3.xml"/><Relationship Id="rId5" Type="http://schemas.openxmlformats.org/officeDocument/2006/relationships/hyperlink" Target="https://infocus.assembla.com/wiki/show/ifc-mp2/ProgramData" TargetMode="External"/><Relationship Id="rId4" Type="http://schemas.openxmlformats.org/officeDocument/2006/relationships/hyperlink" Target="https://infocus.assembla.com/wiki/show/ifc-mp2/WhiteList"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3.xml"/><Relationship Id="rId4" Type="http://schemas.openxmlformats.org/officeDocument/2006/relationships/image" Target="../media/image63.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64.jp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3.xml"/><Relationship Id="rId4" Type="http://schemas.openxmlformats.org/officeDocument/2006/relationships/image" Target="../media/image66.jp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jp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1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1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jp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7.jpg"/></Relationships>
</file>

<file path=ppt/slides/_rels/slide19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90.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91.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9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9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2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62.wmf"/><Relationship Id="rId5" Type="http://schemas.openxmlformats.org/officeDocument/2006/relationships/oleObject" Target="../embeddings/oleObject1.bin"/><Relationship Id="rId4" Type="http://schemas.openxmlformats.org/officeDocument/2006/relationships/image" Target="../media/image1.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3.xml"/><Relationship Id="rId4" Type="http://schemas.openxmlformats.org/officeDocument/2006/relationships/hyperlink" Target="https://infocus.assembla.com/wiki/show/ifc-mp2/WhiteList"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3.xml"/><Relationship Id="rId4" Type="http://schemas.openxmlformats.org/officeDocument/2006/relationships/hyperlink" Target="https://infocus.assembla.com/wiki/show/ifc-mp2/WhiteList"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infocus.assembla.com/wiki/show/ifc-mp2/ProgramData" TargetMode="External"/><Relationship Id="rId4" Type="http://schemas.openxmlformats.org/officeDocument/2006/relationships/hyperlink" Target="https://infocus.assembla.com/wiki/show/ifc-mp2/WhiteLis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7.xml"/><Relationship Id="rId1" Type="http://schemas.openxmlformats.org/officeDocument/2006/relationships/slideLayout" Target="../slideLayouts/slideLayout3.xml"/><Relationship Id="rId4" Type="http://schemas.openxmlformats.org/officeDocument/2006/relationships/image" Target="../media/image63.jpg"/></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8.xml"/><Relationship Id="rId1" Type="http://schemas.openxmlformats.org/officeDocument/2006/relationships/slideLayout" Target="../slideLayouts/slideLayout3.xml"/><Relationship Id="rId4" Type="http://schemas.openxmlformats.org/officeDocument/2006/relationships/image" Target="../media/image64.jpg"/></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9.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0.xml"/><Relationship Id="rId1" Type="http://schemas.openxmlformats.org/officeDocument/2006/relationships/slideLayout" Target="../slideLayouts/slideLayout3.xml"/><Relationship Id="rId4" Type="http://schemas.openxmlformats.org/officeDocument/2006/relationships/image" Target="../media/image66.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jp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7.jpg"/></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62.wmf"/><Relationship Id="rId5" Type="http://schemas.openxmlformats.org/officeDocument/2006/relationships/oleObject" Target="../embeddings/oleObject1.bin"/><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hyperlink" Target="https://infocus.assembla.com/wiki/show/ifc-mp2/WhiteList"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hyperlink" Target="https://infocus.assembla.com/wiki/show/ifc-mp2/WhiteList"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hyperlink" Target="https://infocus.assembla.com/wiki/show/ifc-mp2/ProgramData" TargetMode="External"/><Relationship Id="rId4" Type="http://schemas.openxmlformats.org/officeDocument/2006/relationships/hyperlink" Target="https://infocus.assembla.com/wiki/show/ifc-mp2/WhiteList"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64.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66.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jp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300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Getting Started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Getting Started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395267" y="1843834"/>
            <a:ext cx="3539327" cy="1261657"/>
          </a:xfrm>
          <a:prstGeom prst="wedgeRectCallout">
            <a:avLst>
              <a:gd name="adj1" fmla="val -91821"/>
              <a:gd name="adj2" fmla="val -5717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dk1"/>
                </a:solidFill>
                <a:latin typeface="Arial" panose="020B0604020202020204" pitchFamily="34" charset="0"/>
                <a:cs typeface="Arial" panose="020B0604020202020204" pitchFamily="34" charset="0"/>
              </a:rPr>
              <a:t>Remote View</a:t>
            </a:r>
            <a:endParaRPr lang="en-US" b="1" dirty="0">
              <a:solidFill>
                <a:schemeClr val="dk1"/>
              </a:solidFill>
              <a:latin typeface="Arial" panose="020B0604020202020204" pitchFamily="34" charset="0"/>
              <a:cs typeface="Arial" panose="020B0604020202020204" pitchFamily="34" charset="0"/>
            </a:endParaRPr>
          </a:p>
          <a:p>
            <a:pPr algn="ct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Device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Mondopad to Mondopad Invite session</a:t>
            </a:r>
          </a:p>
        </p:txBody>
      </p:sp>
    </p:spTree>
    <p:extLst>
      <p:ext uri="{BB962C8B-B14F-4D97-AF65-F5344CB8AC3E}">
        <p14:creationId xmlns:p14="http://schemas.microsoft.com/office/powerpoint/2010/main" val="8168647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Network</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3609"/>
            <a:ext cx="1432047" cy="326912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Network</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Network settings should not be managed through this portal.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Have the customer configure the Network settings through Windows and it will pass through to Mondopad.</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0">
            <a:extLst>
              <a:ext uri="{FF2B5EF4-FFF2-40B4-BE49-F238E27FC236}">
                <a16:creationId xmlns:a16="http://schemas.microsoft.com/office/drawing/2014/main" id="{92A82037-67AB-4A0E-91F2-6EF79A2C08C0}"/>
              </a:ext>
            </a:extLst>
          </p:cNvPr>
          <p:cNvSpPr/>
          <p:nvPr/>
        </p:nvSpPr>
        <p:spPr>
          <a:xfrm>
            <a:off x="7484406" y="1123609"/>
            <a:ext cx="1432047" cy="3725864"/>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Network</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There </a:t>
            </a:r>
            <a:r>
              <a:rPr lang="en-US" sz="900" dirty="0">
                <a:solidFill>
                  <a:schemeClr val="dk1"/>
                </a:solidFill>
                <a:latin typeface="Arial" panose="020B0604020202020204" pitchFamily="34" charset="0"/>
                <a:cs typeface="Arial" panose="020B0604020202020204" pitchFamily="34" charset="0"/>
              </a:rPr>
              <a:t>are though three functional options that can be set: </a:t>
            </a:r>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Video Meeting traffic – ether Follow Windows preferences or set to Lan or WiFi</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to Mondopad Invite </a:t>
            </a:r>
            <a:r>
              <a:rPr lang="en-US" sz="900" dirty="0">
                <a:solidFill>
                  <a:schemeClr val="dk1"/>
                </a:solidFill>
                <a:latin typeface="Arial" panose="020B0604020202020204" pitchFamily="34" charset="0"/>
                <a:cs typeface="Arial" panose="020B0604020202020204" pitchFamily="34" charset="0"/>
              </a:rPr>
              <a:t>traffic – ether Follow Windows preferences or set to Lan or </a:t>
            </a:r>
            <a:r>
              <a:rPr lang="en-US" sz="900" dirty="0" smtClean="0">
                <a:solidFill>
                  <a:schemeClr val="dk1"/>
                </a:solidFill>
                <a:latin typeface="Arial" panose="020B0604020202020204" pitchFamily="34" charset="0"/>
                <a:cs typeface="Arial" panose="020B0604020202020204" pitchFamily="34" charset="0"/>
              </a:rPr>
              <a:t>WiFi</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Whiteboard local QR Code traffic </a:t>
            </a:r>
            <a:r>
              <a:rPr lang="en-US" sz="900" dirty="0">
                <a:solidFill>
                  <a:schemeClr val="dk1"/>
                </a:solidFill>
                <a:latin typeface="Arial" panose="020B0604020202020204" pitchFamily="34" charset="0"/>
                <a:cs typeface="Arial" panose="020B0604020202020204" pitchFamily="34" charset="0"/>
              </a:rPr>
              <a:t>– ether </a:t>
            </a:r>
            <a:r>
              <a:rPr lang="en-US" sz="900" dirty="0" smtClean="0">
                <a:solidFill>
                  <a:schemeClr val="dk1"/>
                </a:solidFill>
                <a:latin typeface="Arial" panose="020B0604020202020204" pitchFamily="34" charset="0"/>
                <a:cs typeface="Arial" panose="020B0604020202020204" pitchFamily="34" charset="0"/>
              </a:rPr>
              <a:t>set </a:t>
            </a:r>
            <a:r>
              <a:rPr lang="en-US" sz="900" dirty="0">
                <a:solidFill>
                  <a:schemeClr val="dk1"/>
                </a:solidFill>
                <a:latin typeface="Arial" panose="020B0604020202020204" pitchFamily="34" charset="0"/>
                <a:cs typeface="Arial" panose="020B0604020202020204" pitchFamily="34" charset="0"/>
              </a:rPr>
              <a:t>to Lan or WiFi</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3" name="Straight Arrow Connector 2"/>
          <p:cNvCxnSpPr/>
          <p:nvPr/>
        </p:nvCxnSpPr>
        <p:spPr>
          <a:xfrm flipH="1">
            <a:off x="4641368" y="1658532"/>
            <a:ext cx="2843038" cy="277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80226" y="2191212"/>
            <a:ext cx="2234397" cy="7953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76644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Wireless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88201" y="1271823"/>
            <a:ext cx="1432047" cy="197900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Wireless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 available WiFi connections and if connected shows which Mondopad is connected to.</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0">
            <a:extLst>
              <a:ext uri="{FF2B5EF4-FFF2-40B4-BE49-F238E27FC236}">
                <a16:creationId xmlns:a16="http://schemas.microsoft.com/office/drawing/2014/main" id="{92A82037-67AB-4A0E-91F2-6EF79A2C08C0}"/>
              </a:ext>
            </a:extLst>
          </p:cNvPr>
          <p:cNvSpPr/>
          <p:nvPr/>
        </p:nvSpPr>
        <p:spPr>
          <a:xfrm>
            <a:off x="7490189" y="760333"/>
            <a:ext cx="1432047" cy="411164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Wireless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Shows if Mondopad Hotspot is running and also the user to stop the Hotspot to change its name or settings.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SSID: Name the Hotspot broadcasts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Security Key: External device connection access code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Share Adapter: Changed from No internet sharing to any the available networks if connecting with older IOS  devices. IOS 7 or above does not require this.</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3" name="Straight Arrow Connector 2"/>
          <p:cNvCxnSpPr/>
          <p:nvPr/>
        </p:nvCxnSpPr>
        <p:spPr>
          <a:xfrm flipH="1">
            <a:off x="4641368" y="3039591"/>
            <a:ext cx="2843038" cy="211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100477" y="2261327"/>
            <a:ext cx="20337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1525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Schedule</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20370" y="1123211"/>
            <a:ext cx="1432047" cy="2433211"/>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Schedule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Setup with Microsoft Exchange or Office 365 account details. The account should be </a:t>
            </a:r>
            <a:r>
              <a:rPr lang="en-US" sz="900" dirty="0">
                <a:solidFill>
                  <a:schemeClr val="tx1">
                    <a:lumMod val="50000"/>
                  </a:schemeClr>
                </a:solidFill>
                <a:latin typeface="Arial" panose="020B0604020202020204" pitchFamily="34" charset="0"/>
                <a:cs typeface="Arial" panose="020B0604020202020204" pitchFamily="34" charset="0"/>
              </a:rPr>
              <a:t>unique</a:t>
            </a:r>
            <a:r>
              <a:rPr lang="en-US" sz="900" dirty="0" smtClean="0">
                <a:solidFill>
                  <a:schemeClr val="dk1"/>
                </a:solidFill>
                <a:latin typeface="Arial" panose="020B0604020202020204" pitchFamily="34" charset="0"/>
                <a:cs typeface="Arial" panose="020B0604020202020204" pitchFamily="34" charset="0"/>
              </a:rPr>
              <a:t> setup specifically for this Mondopad.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Used to show Mondopad schedule</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a:off x="1100477" y="2261327"/>
            <a:ext cx="20337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52995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SIP Accounts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1998" y="820405"/>
            <a:ext cx="1432047" cy="4039282"/>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SIP Accounts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Default is Mondopad InFocus Account (auto provisioned infocu.net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Can select Add SIP Account button to add their own SIP account service information if they use another SIP service.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Account is having troubles registering or making calls try changing the SIP Provisioning check box to unchecked. Then change the Transport from TCP to TLS and select “Save” at the top. Now retry</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a:off x="1269361" y="1561338"/>
            <a:ext cx="2117072" cy="305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969165" y="2369584"/>
            <a:ext cx="1969527" cy="1174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269361" y="2609682"/>
            <a:ext cx="1743103" cy="7455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280221" y="3106168"/>
            <a:ext cx="1732243" cy="27787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92994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Daytime Power Management</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1997" y="1125397"/>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Daytime Power Management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Daytime Power Management Hours checkbox: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unchecked Mondopad power management is disabled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checked enables Mondopad Daytime Power Management Keep Alive heartbeat to Windows.</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780226" y="1923393"/>
            <a:ext cx="2158466" cy="1082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peech Bubble: Rectangle 10">
            <a:extLst>
              <a:ext uri="{FF2B5EF4-FFF2-40B4-BE49-F238E27FC236}">
                <a16:creationId xmlns:a16="http://schemas.microsoft.com/office/drawing/2014/main" id="{92A82037-67AB-4A0E-91F2-6EF79A2C08C0}"/>
              </a:ext>
            </a:extLst>
          </p:cNvPr>
          <p:cNvSpPr/>
          <p:nvPr/>
        </p:nvSpPr>
        <p:spPr>
          <a:xfrm>
            <a:off x="7488447" y="1099506"/>
            <a:ext cx="1432047" cy="373428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Daytime Power Management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Check the Days and hours that it will be active.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Time:</a:t>
            </a:r>
          </a:p>
          <a:p>
            <a:r>
              <a:rPr lang="en-US" sz="900" dirty="0" smtClean="0">
                <a:solidFill>
                  <a:schemeClr val="dk1"/>
                </a:solidFill>
                <a:latin typeface="Arial" panose="020B0604020202020204" pitchFamily="34" charset="0"/>
                <a:cs typeface="Arial" panose="020B0604020202020204" pitchFamily="34" charset="0"/>
              </a:rPr>
              <a:t>First is the start time Second is the stop time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Between these hour ranges the keep alive heartbeat will be active.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After and before the Time range the system defaults to Windows Power Management settings.</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4" name="Straight Arrow Connector 13"/>
          <p:cNvCxnSpPr/>
          <p:nvPr/>
        </p:nvCxnSpPr>
        <p:spPr>
          <a:xfrm flipH="1">
            <a:off x="4075607" y="2099967"/>
            <a:ext cx="3412840" cy="27609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704430" y="2099967"/>
            <a:ext cx="2779976"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32671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Import/Export Settings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6039" y="1099506"/>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Import/Export Settings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Export Button exports the Browser Admin settings to a Microsoft Excel Spreadsheet.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Requires Microsoft Excel is installed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Exports everything except SIP and EMAIL settings which need to be unique per Mondopad</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1235476" y="2183870"/>
            <a:ext cx="1703216" cy="54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Speech Bubble: Rectangle 10">
            <a:extLst>
              <a:ext uri="{FF2B5EF4-FFF2-40B4-BE49-F238E27FC236}">
                <a16:creationId xmlns:a16="http://schemas.microsoft.com/office/drawing/2014/main" id="{92A82037-67AB-4A0E-91F2-6EF79A2C08C0}"/>
              </a:ext>
            </a:extLst>
          </p:cNvPr>
          <p:cNvSpPr/>
          <p:nvPr/>
        </p:nvSpPr>
        <p:spPr>
          <a:xfrm>
            <a:off x="7484406" y="1099506"/>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Import/Export Settings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Import Button imports a previously exported Mondopad settings Excel file to setup the Mondopad with the settings saved to the exported file used.</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5" name="Straight Arrow Connector 14"/>
          <p:cNvCxnSpPr/>
          <p:nvPr/>
        </p:nvCxnSpPr>
        <p:spPr>
          <a:xfrm flipH="1">
            <a:off x="3970535" y="2183870"/>
            <a:ext cx="3596913" cy="27555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0604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Software Update</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6039" y="1099506"/>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Software Update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Software Update Configuration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Informs user status of their Mondopad Software Maintenance Plan either Active or Expired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Update Server URL – Do not change – if this is changed it can be Reset to defaults by selecting the Reset URL button</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1235476" y="1805498"/>
            <a:ext cx="1703216" cy="54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110402" y="2012044"/>
            <a:ext cx="1828290" cy="15008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peech Bubble: Rectangle 10">
            <a:extLst>
              <a:ext uri="{FF2B5EF4-FFF2-40B4-BE49-F238E27FC236}">
                <a16:creationId xmlns:a16="http://schemas.microsoft.com/office/drawing/2014/main" id="{92A82037-67AB-4A0E-91F2-6EF79A2C08C0}"/>
              </a:ext>
            </a:extLst>
          </p:cNvPr>
          <p:cNvSpPr/>
          <p:nvPr/>
        </p:nvSpPr>
        <p:spPr>
          <a:xfrm>
            <a:off x="7488448" y="1090974"/>
            <a:ext cx="1399876" cy="3742822"/>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Software Update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Check for Updates goes out to the update server and checks for Mondopad Software Application suite updates and if the license is active asks if the user wants to install the update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the license is expired and the customer purchases a license key the “Input Software Maintenance Plan Key” button allows them to enter the key and reactivate the plan.</a:t>
            </a: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5" name="Straight Arrow Connector 14"/>
          <p:cNvCxnSpPr/>
          <p:nvPr/>
        </p:nvCxnSpPr>
        <p:spPr>
          <a:xfrm flipH="1" flipV="1">
            <a:off x="3808949" y="2226091"/>
            <a:ext cx="3751659" cy="99638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83187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Change Access Code</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1998" y="1528328"/>
            <a:ext cx="1399876" cy="2671606"/>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Change Access Code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Change Admin Access Code allows the user to set their own administrative access code to limit access to changing settings.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Default access code is 1111 </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1345678" y="1826360"/>
            <a:ext cx="1535462" cy="525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26101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About</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4081" y="1108752"/>
            <a:ext cx="1399876" cy="3624496"/>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About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Serial Number used for Auto Provisioned SIP and Email</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Software Module Versions</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Reset Registration</a:t>
            </a:r>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Resets the Mondopad Registration and clears the Mondopad Serial number.</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The seral number should pull from the BIOS if not enter the Mondopad Serial Number and select “Save”</a:t>
            </a: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a:off x="1157501" y="1750920"/>
            <a:ext cx="1790331" cy="151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157501" y="2921002"/>
            <a:ext cx="1849553" cy="29758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088904" y="1926570"/>
            <a:ext cx="1849552" cy="129201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Speech Bubble: Rectangle 10">
            <a:extLst>
              <a:ext uri="{FF2B5EF4-FFF2-40B4-BE49-F238E27FC236}">
                <a16:creationId xmlns:a16="http://schemas.microsoft.com/office/drawing/2014/main" id="{92A82037-67AB-4A0E-91F2-6EF79A2C08C0}"/>
              </a:ext>
            </a:extLst>
          </p:cNvPr>
          <p:cNvSpPr/>
          <p:nvPr/>
        </p:nvSpPr>
        <p:spPr>
          <a:xfrm>
            <a:off x="7486489" y="1094985"/>
            <a:ext cx="1399876" cy="331374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About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Factory Default</a:t>
            </a:r>
          </a:p>
          <a:p>
            <a:r>
              <a:rPr lang="en-US" sz="900" dirty="0" smtClean="0">
                <a:solidFill>
                  <a:schemeClr val="dk1"/>
                </a:solidFill>
                <a:latin typeface="Arial" panose="020B0604020202020204" pitchFamily="34" charset="0"/>
                <a:cs typeface="Arial" panose="020B0604020202020204" pitchFamily="34" charset="0"/>
              </a:rPr>
              <a:t>This option by default Saves the registration, SIP and Email settings.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This can be run while removing any of these values by unchecking one or all of the following:</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Keep Registration info</a:t>
            </a:r>
          </a:p>
          <a:p>
            <a:r>
              <a:rPr lang="en-US" sz="900" dirty="0" smtClean="0">
                <a:solidFill>
                  <a:schemeClr val="dk1"/>
                </a:solidFill>
                <a:latin typeface="Arial" panose="020B0604020202020204" pitchFamily="34" charset="0"/>
                <a:cs typeface="Arial" panose="020B0604020202020204" pitchFamily="34" charset="0"/>
              </a:rPr>
              <a:t>Keep SIP Settings</a:t>
            </a:r>
          </a:p>
          <a:p>
            <a:r>
              <a:rPr lang="en-US" sz="900" dirty="0" smtClean="0">
                <a:solidFill>
                  <a:schemeClr val="dk1"/>
                </a:solidFill>
                <a:latin typeface="Arial" panose="020B0604020202020204" pitchFamily="34" charset="0"/>
                <a:cs typeface="Arial" panose="020B0604020202020204" pitchFamily="34" charset="0"/>
              </a:rPr>
              <a:t>Keep Email Settings</a:t>
            </a: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9" name="Straight Arrow Connector 18"/>
          <p:cNvCxnSpPr/>
          <p:nvPr/>
        </p:nvCxnSpPr>
        <p:spPr>
          <a:xfrm flipH="1">
            <a:off x="3336458" y="1926570"/>
            <a:ext cx="4223047" cy="143619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3963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Office 365</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3125" y="990074"/>
            <a:ext cx="1432047" cy="386570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Office 365 Sidebar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Home, Annotation, Print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QR Code Scan to mobile app</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Serial Number ID</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Session access code</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Links to QR Code for Mondopad Office 365 Login Application Apple App store and Android Play store</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1">
            <a:extLst>
              <a:ext uri="{FF2B5EF4-FFF2-40B4-BE49-F238E27FC236}">
                <a16:creationId xmlns:a16="http://schemas.microsoft.com/office/drawing/2014/main" id="{FA78A0F7-82FB-4350-9F5D-3CB995682F43}"/>
              </a:ext>
            </a:extLst>
          </p:cNvPr>
          <p:cNvSpPr/>
          <p:nvPr/>
        </p:nvSpPr>
        <p:spPr>
          <a:xfrm>
            <a:off x="2659140" y="2988640"/>
            <a:ext cx="1929404" cy="1314708"/>
          </a:xfrm>
          <a:prstGeom prst="wedgeRectCallout">
            <a:avLst>
              <a:gd name="adj1" fmla="val -66688"/>
              <a:gd name="adj2" fmla="val 202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Click on Store Icon to get download info</a:t>
            </a:r>
          </a:p>
          <a:p>
            <a:pPr algn="ctr"/>
            <a:endParaRPr lang="en-US" sz="900" b="1"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412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Getting Started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Getting Started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604673" y="2477183"/>
            <a:ext cx="3539327" cy="1261657"/>
          </a:xfrm>
          <a:prstGeom prst="wedgeRectCallout">
            <a:avLst>
              <a:gd name="adj1" fmla="val -56125"/>
              <a:gd name="adj2" fmla="val -106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dk1"/>
                </a:solidFill>
                <a:latin typeface="Arial" panose="020B0604020202020204" pitchFamily="34" charset="0"/>
                <a:cs typeface="Arial" panose="020B0604020202020204" pitchFamily="34" charset="0"/>
              </a:rPr>
              <a:t>Wireless Control</a:t>
            </a:r>
            <a:endParaRPr lang="en-US" b="1" dirty="0">
              <a:solidFill>
                <a:schemeClr val="dk1"/>
              </a:solidFill>
              <a:latin typeface="Arial" panose="020B0604020202020204" pitchFamily="34" charset="0"/>
              <a:cs typeface="Arial" panose="020B0604020202020204" pitchFamily="34" charset="0"/>
            </a:endParaRPr>
          </a:p>
          <a:p>
            <a:pPr algn="ct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ControlView 2 Application from PC device (can be downloaded from connecting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Device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Android Tablet to Play Store and Download ControlView</a:t>
            </a:r>
          </a:p>
        </p:txBody>
      </p:sp>
    </p:spTree>
    <p:extLst>
      <p:ext uri="{BB962C8B-B14F-4D97-AF65-F5344CB8AC3E}">
        <p14:creationId xmlns:p14="http://schemas.microsoft.com/office/powerpoint/2010/main" val="24963602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035DA-67B1-45A5-8850-709441E9BAE4}"/>
              </a:ext>
            </a:extLst>
          </p:cNvPr>
          <p:cNvPicPr>
            <a:picLocks noChangeAspect="1"/>
          </p:cNvPicPr>
          <p:nvPr/>
        </p:nvPicPr>
        <p:blipFill>
          <a:blip r:embed="rId3"/>
          <a:stretch>
            <a:fillRect/>
          </a:stretch>
        </p:blipFill>
        <p:spPr>
          <a:xfrm>
            <a:off x="899539" y="1054428"/>
            <a:ext cx="6761922" cy="3733144"/>
          </a:xfrm>
          <a:prstGeom prst="rect">
            <a:avLst/>
          </a:prstGeom>
        </p:spPr>
      </p:pic>
      <p:sp>
        <p:nvSpPr>
          <p:cNvPr id="6" name="Text Placeholder 5"/>
          <p:cNvSpPr>
            <a:spLocks noGrp="1"/>
          </p:cNvSpPr>
          <p:nvPr>
            <p:ph type="body" sz="quarter" idx="10"/>
          </p:nvPr>
        </p:nvSpPr>
        <p:spPr/>
        <p:txBody>
          <a:bodyPr/>
          <a:lstStyle/>
          <a:p>
            <a:r>
              <a:rPr lang="en-US" altLang="zh-CN" sz="3200" dirty="0"/>
              <a:t>Mondopad Mobile App – Find App</a:t>
            </a:r>
            <a:endParaRPr lang="en-US" sz="3200"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5713786" y="1885691"/>
            <a:ext cx="2649985" cy="1261657"/>
          </a:xfrm>
          <a:prstGeom prst="wedgeRectCallout">
            <a:avLst>
              <a:gd name="adj1" fmla="val -81438"/>
              <a:gd name="adj2" fmla="val 4004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via QR Code</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Use QR Reader to find the Mondopad Mobile App in the Apple App Store or Google Play</a:t>
            </a:r>
          </a:p>
        </p:txBody>
      </p:sp>
      <p:sp>
        <p:nvSpPr>
          <p:cNvPr id="13" name="Speech Bubble: Rectangle 12">
            <a:extLst>
              <a:ext uri="{FF2B5EF4-FFF2-40B4-BE49-F238E27FC236}">
                <a16:creationId xmlns:a16="http://schemas.microsoft.com/office/drawing/2014/main" id="{33CD58FB-EC79-467A-8A5A-74BAE09219E9}"/>
              </a:ext>
            </a:extLst>
          </p:cNvPr>
          <p:cNvSpPr/>
          <p:nvPr/>
        </p:nvSpPr>
        <p:spPr>
          <a:xfrm>
            <a:off x="359908" y="2180552"/>
            <a:ext cx="2649985" cy="1261657"/>
          </a:xfrm>
          <a:prstGeom prst="wedgeRectCallout">
            <a:avLst>
              <a:gd name="adj1" fmla="val 70088"/>
              <a:gd name="adj2" fmla="val 626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via Search</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Enter “Mondopad” in The App Store or Google Play to find the Mondopad Mobile App</a:t>
            </a:r>
          </a:p>
        </p:txBody>
      </p:sp>
      <p:sp>
        <p:nvSpPr>
          <p:cNvPr id="4" name="Content Placeholder 3">
            <a:extLst>
              <a:ext uri="{FF2B5EF4-FFF2-40B4-BE49-F238E27FC236}">
                <a16:creationId xmlns:a16="http://schemas.microsoft.com/office/drawing/2014/main" id="{9B4FD5CE-64A7-4A96-BABE-937ED8B11ADB}"/>
              </a:ext>
            </a:extLst>
          </p:cNvPr>
          <p:cNvSpPr>
            <a:spLocks noGrp="1"/>
          </p:cNvSpPr>
          <p:nvPr>
            <p:ph sz="quarter" idx="13"/>
          </p:nvPr>
        </p:nvSpPr>
        <p:spPr/>
        <p:txBody>
          <a:bodyPr/>
          <a:lstStyle/>
          <a:p>
            <a:endParaRPr lang="en-US"/>
          </a:p>
        </p:txBody>
      </p:sp>
      <p:sp>
        <p:nvSpPr>
          <p:cNvPr id="10" name="Text Placeholder 6"/>
          <p:cNvSpPr txBox="1">
            <a:spLocks/>
          </p:cNvSpPr>
          <p:nvPr/>
        </p:nvSpPr>
        <p:spPr>
          <a:xfrm>
            <a:off x="1269361" y="0"/>
            <a:ext cx="6459364" cy="302056"/>
          </a:xfrm>
          <a:prstGeom prst="rect">
            <a:avLst/>
          </a:prstGeom>
        </p:spPr>
        <p:txBody>
          <a:bodyPr/>
          <a:lstStyle>
            <a:lvl1pPr marL="0" indent="0" algn="l" defTabSz="457200" rtl="0" eaLnBrk="1" latinLnBrk="0" hangingPunct="1">
              <a:spcBef>
                <a:spcPct val="20000"/>
              </a:spcBef>
              <a:buFont typeface="Arial"/>
              <a:buNone/>
              <a:defRPr sz="3200" kern="1200">
                <a:solidFill>
                  <a:schemeClr val="tx1">
                    <a:lumMod val="60000"/>
                    <a:lumOff val="40000"/>
                  </a:schemeClr>
                </a:solidFill>
                <a:latin typeface="Arial Black" panose="020B0A04020102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smtClean="0"/>
              <a:t>Office 365 Screen</a:t>
            </a:r>
            <a:endParaRPr lang="en-US" sz="1400" dirty="0"/>
          </a:p>
        </p:txBody>
      </p:sp>
    </p:spTree>
    <p:extLst>
      <p:ext uri="{BB962C8B-B14F-4D97-AF65-F5344CB8AC3E}">
        <p14:creationId xmlns:p14="http://schemas.microsoft.com/office/powerpoint/2010/main" val="31595891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Mondopad Mobile App in App Store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4" name="Picture 13">
            <a:extLst>
              <a:ext uri="{FF2B5EF4-FFF2-40B4-BE49-F238E27FC236}">
                <a16:creationId xmlns:a16="http://schemas.microsoft.com/office/drawing/2014/main" id="{5E2A1A10-7533-4539-8286-70CFF553F7CC}"/>
              </a:ext>
            </a:extLst>
          </p:cNvPr>
          <p:cNvPicPr>
            <a:picLocks noChangeAspect="1"/>
          </p:cNvPicPr>
          <p:nvPr/>
        </p:nvPicPr>
        <p:blipFill>
          <a:blip r:embed="rId4"/>
          <a:stretch>
            <a:fillRect/>
          </a:stretch>
        </p:blipFill>
        <p:spPr>
          <a:xfrm>
            <a:off x="3162293" y="957112"/>
            <a:ext cx="2337818" cy="4156121"/>
          </a:xfrm>
          <a:prstGeom prst="rect">
            <a:avLst/>
          </a:prstGeom>
        </p:spPr>
      </p:pic>
      <p:sp>
        <p:nvSpPr>
          <p:cNvPr id="9"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8949056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Office 365</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574" y="1117829"/>
            <a:ext cx="1928979"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3125" y="990074"/>
            <a:ext cx="1432047" cy="386570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Office 365 Phone App</a:t>
            </a:r>
            <a:endParaRPr lang="en-US" sz="900" dirty="0" smtClean="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you have the Mondopad Office 365 Application installed on your phone you will have to setup the application with your login ID and password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setup you can easily use your phone to log your account into the Mondopad Office 365 tab by using the built in QR scanner function to scan the Mondopad and connect.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scanned the app remembers the Mondopad and provides a list to select from.</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When done simply Log out from either the Phone app or the Office 365 sidebar.    </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449" y="1133366"/>
            <a:ext cx="1920240" cy="341376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955" y="1133366"/>
            <a:ext cx="1920240" cy="3413760"/>
          </a:xfrm>
          <a:prstGeom prst="rect">
            <a:avLst/>
          </a:prstGeom>
        </p:spPr>
      </p:pic>
    </p:spTree>
    <p:extLst>
      <p:ext uri="{BB962C8B-B14F-4D97-AF65-F5344CB8AC3E}">
        <p14:creationId xmlns:p14="http://schemas.microsoft.com/office/powerpoint/2010/main" val="2590769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0971A6-D166-40A5-BBE2-8FBBF04F5AB4}"/>
              </a:ext>
            </a:extLst>
          </p:cNvPr>
          <p:cNvPicPr>
            <a:picLocks noChangeAspect="1"/>
          </p:cNvPicPr>
          <p:nvPr/>
        </p:nvPicPr>
        <p:blipFill>
          <a:blip r:embed="rId3"/>
          <a:stretch>
            <a:fillRect/>
          </a:stretch>
        </p:blipFill>
        <p:spPr>
          <a:xfrm>
            <a:off x="417444" y="1019830"/>
            <a:ext cx="7557052" cy="4093403"/>
          </a:xfrm>
          <a:prstGeom prst="rect">
            <a:avLst/>
          </a:prstGeom>
        </p:spPr>
      </p:pic>
      <p:sp>
        <p:nvSpPr>
          <p:cNvPr id="6" name="Text Placeholder 5"/>
          <p:cNvSpPr>
            <a:spLocks noGrp="1"/>
          </p:cNvSpPr>
          <p:nvPr>
            <p:ph type="body" sz="quarter" idx="10"/>
          </p:nvPr>
        </p:nvSpPr>
        <p:spPr/>
        <p:txBody>
          <a:bodyPr/>
          <a:lstStyle/>
          <a:p>
            <a:r>
              <a:rPr lang="en-US" altLang="zh-CN" sz="3200" dirty="0"/>
              <a:t>Office365 Module – Logging in </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5743605" y="3635092"/>
            <a:ext cx="2530674" cy="1261657"/>
          </a:xfrm>
          <a:prstGeom prst="wedgeRectCallout">
            <a:avLst>
              <a:gd name="adj1" fmla="val -62716"/>
              <a:gd name="adj2" fmla="val -426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From Mondopad</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Log into Office365 directly from the this page on Mondopad</a:t>
            </a:r>
          </a:p>
        </p:txBody>
      </p:sp>
      <p:sp>
        <p:nvSpPr>
          <p:cNvPr id="13" name="Speech Bubble: Rectangle 12">
            <a:extLst>
              <a:ext uri="{FF2B5EF4-FFF2-40B4-BE49-F238E27FC236}">
                <a16:creationId xmlns:a16="http://schemas.microsoft.com/office/drawing/2014/main" id="{B8302443-17BB-4EED-9527-68BDCBB93819}"/>
              </a:ext>
            </a:extLst>
          </p:cNvPr>
          <p:cNvSpPr/>
          <p:nvPr/>
        </p:nvSpPr>
        <p:spPr>
          <a:xfrm>
            <a:off x="1498860" y="2921724"/>
            <a:ext cx="2380714" cy="1351027"/>
          </a:xfrm>
          <a:prstGeom prst="wedgeRectCallout">
            <a:avLst>
              <a:gd name="adj1" fmla="val -63716"/>
              <a:gd name="adj2" fmla="val 178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14287FD0-5D67-44FE-9F5E-7CE9EA8E9988}"/>
              </a:ext>
            </a:extLst>
          </p:cNvPr>
          <p:cNvSpPr/>
          <p:nvPr/>
        </p:nvSpPr>
        <p:spPr>
          <a:xfrm>
            <a:off x="1498860" y="1253507"/>
            <a:ext cx="2530674" cy="3770244"/>
          </a:xfrm>
          <a:prstGeom prst="wedgeRectCallout">
            <a:avLst>
              <a:gd name="adj1" fmla="val -63433"/>
              <a:gd name="adj2" fmla="val -84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via Mobile App</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Two ways to Pair:</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via QR code:  QR scanner is included in the app</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via Manually enter the Mondopad ID (case insensitive)</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User does not need to be in the same network as Mondopad to pair with it</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Once paired, user must enter Session Pin to connect to it and log in.  </a:t>
            </a:r>
          </a:p>
        </p:txBody>
      </p:sp>
      <p:sp>
        <p:nvSpPr>
          <p:cNvPr id="12"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701618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Office 365</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3125" y="990074"/>
            <a:ext cx="1432047" cy="386570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Office 365</a:t>
            </a: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logged in to your Office 365 account you have full access to all your online Microsoft applications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You are able to open separate tabs within </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16342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6BF23-CC1E-4732-B5CE-1762A2AAEC5D}"/>
              </a:ext>
            </a:extLst>
          </p:cNvPr>
          <p:cNvPicPr>
            <a:picLocks noChangeAspect="1"/>
          </p:cNvPicPr>
          <p:nvPr/>
        </p:nvPicPr>
        <p:blipFill>
          <a:blip r:embed="rId3"/>
          <a:stretch>
            <a:fillRect/>
          </a:stretch>
        </p:blipFill>
        <p:spPr>
          <a:xfrm>
            <a:off x="1099929" y="984126"/>
            <a:ext cx="7583557" cy="4107760"/>
          </a:xfrm>
          <a:prstGeom prst="rect">
            <a:avLst/>
          </a:prstGeom>
        </p:spPr>
      </p:pic>
      <p:sp>
        <p:nvSpPr>
          <p:cNvPr id="6" name="Text Placeholder 5"/>
          <p:cNvSpPr>
            <a:spLocks noGrp="1"/>
          </p:cNvSpPr>
          <p:nvPr>
            <p:ph type="body" sz="quarter" idx="10"/>
          </p:nvPr>
        </p:nvSpPr>
        <p:spPr/>
        <p:txBody>
          <a:bodyPr/>
          <a:lstStyle/>
          <a:p>
            <a:r>
              <a:rPr lang="en-US" altLang="zh-CN" sz="3200" dirty="0"/>
              <a:t>Office365 Module – Logged In</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1135114" y="1194482"/>
            <a:ext cx="2923317" cy="1590961"/>
          </a:xfrm>
          <a:prstGeom prst="wedgeRectCallout">
            <a:avLst>
              <a:gd name="adj1" fmla="val 66255"/>
              <a:gd name="adj2" fmla="val 3354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Office 365 Apps</a:t>
            </a:r>
          </a:p>
          <a:p>
            <a:pPr algn="ctr"/>
            <a:endParaRPr lang="en-US" sz="900" b="1"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Default landing page is per Office365 configuration</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All Office365 apps work here with the exception of Team</a:t>
            </a:r>
          </a:p>
        </p:txBody>
      </p:sp>
      <p:sp>
        <p:nvSpPr>
          <p:cNvPr id="11" name="Speech Bubble: Rectangle 10">
            <a:extLst>
              <a:ext uri="{FF2B5EF4-FFF2-40B4-BE49-F238E27FC236}">
                <a16:creationId xmlns:a16="http://schemas.microsoft.com/office/drawing/2014/main" id="{14287FD0-5D67-44FE-9F5E-7CE9EA8E9988}"/>
              </a:ext>
            </a:extLst>
          </p:cNvPr>
          <p:cNvSpPr/>
          <p:nvPr/>
        </p:nvSpPr>
        <p:spPr>
          <a:xfrm>
            <a:off x="2390068" y="3664225"/>
            <a:ext cx="2530674" cy="1323821"/>
          </a:xfrm>
          <a:prstGeom prst="wedgeRectCallout">
            <a:avLst>
              <a:gd name="adj1" fmla="val -61207"/>
              <a:gd name="adj2" fmla="val 7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Side bar</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Once logged in, side bar by default  is hidden.</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Shows the logged in user name.  </a:t>
            </a:r>
          </a:p>
        </p:txBody>
      </p:sp>
      <p:sp>
        <p:nvSpPr>
          <p:cNvPr id="12" name="Speech Bubble: Rectangle 11">
            <a:extLst>
              <a:ext uri="{FF2B5EF4-FFF2-40B4-BE49-F238E27FC236}">
                <a16:creationId xmlns:a16="http://schemas.microsoft.com/office/drawing/2014/main" id="{28112DE5-3B9F-4319-889D-E82F5B43BEED}"/>
              </a:ext>
            </a:extLst>
          </p:cNvPr>
          <p:cNvSpPr/>
          <p:nvPr/>
        </p:nvSpPr>
        <p:spPr>
          <a:xfrm>
            <a:off x="5073142" y="1194482"/>
            <a:ext cx="2425641" cy="3717235"/>
          </a:xfrm>
          <a:prstGeom prst="wedgeRectCallout">
            <a:avLst>
              <a:gd name="adj1" fmla="val 59970"/>
              <a:gd name="adj2" fmla="val -373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Calendar Alerts</a:t>
            </a:r>
          </a:p>
          <a:p>
            <a:pPr algn="ctr"/>
            <a:endParaRPr lang="en-US" sz="900" b="1"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Alert shows upcoming events in Office365 Calendar</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121 Call links in alert will launch directly in Mondopad </a:t>
            </a:r>
            <a:r>
              <a:rPr lang="en-US" sz="1400" dirty="0" err="1">
                <a:solidFill>
                  <a:schemeClr val="dk1"/>
                </a:solidFill>
                <a:latin typeface="Arial" panose="020B0604020202020204" pitchFamily="34" charset="0"/>
                <a:cs typeface="Arial" panose="020B0604020202020204" pitchFamily="34" charset="0"/>
              </a:rPr>
              <a:t>ConX</a:t>
            </a:r>
            <a:r>
              <a:rPr lang="en-US" sz="1400" dirty="0">
                <a:solidFill>
                  <a:schemeClr val="dk1"/>
                </a:solidFill>
                <a:latin typeface="Arial" panose="020B0604020202020204" pitchFamily="34" charset="0"/>
                <a:cs typeface="Arial" panose="020B0604020202020204" pitchFamily="34" charset="0"/>
              </a:rPr>
              <a:t> module if it is enabled</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Support Skype4Business Call Events too.  Launch Skype4Business app if installed, or the web app if desktop app is not installed.  </a:t>
            </a:r>
          </a:p>
        </p:txBody>
      </p:sp>
      <p:sp>
        <p:nvSpPr>
          <p:cNvPr id="13"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2463599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6BF23-CC1E-4732-B5CE-1762A2AAEC5D}"/>
              </a:ext>
            </a:extLst>
          </p:cNvPr>
          <p:cNvPicPr>
            <a:picLocks noChangeAspect="1"/>
          </p:cNvPicPr>
          <p:nvPr/>
        </p:nvPicPr>
        <p:blipFill>
          <a:blip r:embed="rId3"/>
          <a:stretch>
            <a:fillRect/>
          </a:stretch>
        </p:blipFill>
        <p:spPr>
          <a:xfrm>
            <a:off x="1099929" y="984126"/>
            <a:ext cx="7583557" cy="4107760"/>
          </a:xfrm>
          <a:prstGeom prst="rect">
            <a:avLst/>
          </a:prstGeom>
        </p:spPr>
      </p:pic>
      <p:sp>
        <p:nvSpPr>
          <p:cNvPr id="6" name="Text Placeholder 5"/>
          <p:cNvSpPr>
            <a:spLocks noGrp="1"/>
          </p:cNvSpPr>
          <p:nvPr>
            <p:ph type="body" sz="quarter" idx="10"/>
          </p:nvPr>
        </p:nvSpPr>
        <p:spPr/>
        <p:txBody>
          <a:bodyPr/>
          <a:lstStyle/>
          <a:p>
            <a:r>
              <a:rPr lang="en-US" altLang="zh-CN" sz="3200" dirty="0"/>
              <a:t>Office365 Module – Log Out</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2316428" y="984349"/>
            <a:ext cx="5894944" cy="4167585"/>
          </a:xfrm>
          <a:prstGeom prst="wedgeRectCallout">
            <a:avLst>
              <a:gd name="adj1" fmla="val 29320"/>
              <a:gd name="adj2" fmla="val 257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Log Out</a:t>
            </a:r>
          </a:p>
          <a:p>
            <a:pPr algn="ctr"/>
            <a:endParaRPr lang="en-US" sz="900" b="1"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Manually, via</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Office365 web page</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Mondopad Sidebar Log Out button</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Mobile App Log Out button</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Automatically, via</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Meeting Reset</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Mondopad Restart/Shut down</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If you are currently logged in while another person tries to log into the same Mondopad via mobile app, you will be automatically logged out</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Security</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All tabs will be closed </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Once Logged out, you will need to re-enter user name and password to log back in.  It does not retain your user name.</a:t>
            </a:r>
          </a:p>
        </p:txBody>
      </p:sp>
      <p:sp>
        <p:nvSpPr>
          <p:cNvPr id="10"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27309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Whiteboard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Whiteboard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44168" y="779251"/>
            <a:ext cx="1432047" cy="392518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Whiteboard</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Home, MP-MP Invite, Admin Key, Help</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Pen, Highlighter, Rectangles, Circles and Lines Select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Pen/Highlighter Color Select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Import Picture, Import background, Clear All Pages, Clear Current page screen, Text, Select/Lasso, Erase, Laser Pointer, Redo/Undo</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New Whiteboard</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Open exiting Whiteboard file</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Save as (Whiteboard, JPG or PDF either current view or whole Whiteboard canvas pages)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12" name="Speech Bubble: Rectangle 10">
            <a:extLst>
              <a:ext uri="{FF2B5EF4-FFF2-40B4-BE49-F238E27FC236}">
                <a16:creationId xmlns:a16="http://schemas.microsoft.com/office/drawing/2014/main" id="{92A82037-67AB-4A0E-91F2-6EF79A2C08C0}"/>
              </a:ext>
            </a:extLst>
          </p:cNvPr>
          <p:cNvSpPr/>
          <p:nvPr/>
        </p:nvSpPr>
        <p:spPr>
          <a:xfrm>
            <a:off x="7487709" y="1446432"/>
            <a:ext cx="1432047" cy="284505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Whiteboard</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Print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Paste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(JPG or PDF current or whole view to email list or QR code)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Grid (grid overlay does not save)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Whiteboard Cloud (connecting to other Mondopad units and collaborating on shared Whiteboard)</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Toolbar (onscreen popup toolbar on or off)</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Whiteboard canvas page selector/add pages</a:t>
            </a:r>
          </a:p>
        </p:txBody>
      </p:sp>
    </p:spTree>
    <p:extLst>
      <p:ext uri="{BB962C8B-B14F-4D97-AF65-F5344CB8AC3E}">
        <p14:creationId xmlns:p14="http://schemas.microsoft.com/office/powerpoint/2010/main" val="12879531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Airplay</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1" y="1428053"/>
            <a:ext cx="1387880" cy="268988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from Airplay requires that it is enabled in the Browser Admin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Airplay requires that the two connecting devices are on the same subnet</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The Ports shown in the chart on the right provides the Ports required for Airplay connectivity</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5"/>
          <a:stretch>
            <a:fillRect/>
          </a:stretch>
        </p:blipFill>
        <p:spPr>
          <a:xfrm>
            <a:off x="6659880" y="1428053"/>
            <a:ext cx="2484120" cy="2907030"/>
          </a:xfrm>
          <a:prstGeom prst="rect">
            <a:avLst/>
          </a:prstGeom>
        </p:spPr>
      </p:pic>
    </p:spTree>
    <p:extLst>
      <p:ext uri="{BB962C8B-B14F-4D97-AF65-F5344CB8AC3E}">
        <p14:creationId xmlns:p14="http://schemas.microsoft.com/office/powerpoint/2010/main" val="2114675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HDMI</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10085" y="1162111"/>
            <a:ext cx="1387880" cy="3468784"/>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using HDMI requires the purchase of a </a:t>
            </a:r>
            <a:r>
              <a:rPr lang="en-US" sz="900" dirty="0">
                <a:solidFill>
                  <a:schemeClr val="tx1">
                    <a:lumMod val="50000"/>
                  </a:schemeClr>
                </a:solidFill>
                <a:latin typeface="Arial" panose="020B0604020202020204" pitchFamily="34" charset="0"/>
                <a:cs typeface="Arial" panose="020B0604020202020204" pitchFamily="34" charset="0"/>
              </a:rPr>
              <a:t>Magewell USB 3.0 HDMI Video Capture </a:t>
            </a:r>
            <a:r>
              <a:rPr lang="en-US" sz="900" dirty="0" smtClean="0">
                <a:solidFill>
                  <a:schemeClr val="tx1">
                    <a:lumMod val="50000"/>
                  </a:schemeClr>
                </a:solidFill>
                <a:latin typeface="Arial" panose="020B0604020202020204" pitchFamily="34" charset="0"/>
                <a:cs typeface="Arial" panose="020B0604020202020204" pitchFamily="34" charset="0"/>
              </a:rPr>
              <a:t>Dongle which connects to the USB 3.0 port on the PC module.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There are several ways to use this device:</a:t>
            </a:r>
          </a:p>
          <a:p>
            <a:pPr marL="228600" indent="-228600">
              <a:buAutoNum type="arabicPeriod"/>
            </a:pPr>
            <a:r>
              <a:rPr lang="en-US" sz="900" dirty="0" smtClean="0">
                <a:solidFill>
                  <a:schemeClr val="dk1"/>
                </a:solidFill>
                <a:latin typeface="Arial" panose="020B0604020202020204" pitchFamily="34" charset="0"/>
                <a:cs typeface="Arial" panose="020B0604020202020204" pitchFamily="34" charset="0"/>
              </a:rPr>
              <a:t>Cast HDMI from a source via wired HDMI</a:t>
            </a:r>
          </a:p>
          <a:p>
            <a:pPr marL="228600" indent="-228600">
              <a:buAutoNum type="arabicPeriod"/>
            </a:pPr>
            <a:r>
              <a:rPr lang="en-US" sz="900" dirty="0" smtClean="0">
                <a:solidFill>
                  <a:schemeClr val="dk1"/>
                </a:solidFill>
                <a:latin typeface="Arial" panose="020B0604020202020204" pitchFamily="34" charset="0"/>
                <a:cs typeface="Arial" panose="020B0604020202020204" pitchFamily="34" charset="0"/>
              </a:rPr>
              <a:t>Wirelessly connecting a  SimpleShare to the HDMI port on the Magewell </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973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Documents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Document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584564" y="1498325"/>
            <a:ext cx="1556965" cy="2360063"/>
          </a:xfrm>
          <a:prstGeom prst="wedgeRectCallout">
            <a:avLst>
              <a:gd name="adj1" fmla="val -56887"/>
              <a:gd name="adj2" fmla="val -2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Documents</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DropBox Cloud</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Network Folder(s)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Mondopad Primary File Screen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USB Drives shown</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These are all available sources for storing/ accessing your files.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Note: </a:t>
            </a:r>
            <a:r>
              <a:rPr lang="en-US" sz="900" b="1" dirty="0" smtClean="0">
                <a:solidFill>
                  <a:schemeClr val="dk1"/>
                </a:solidFill>
                <a:latin typeface="Arial" panose="020B0604020202020204" pitchFamily="34" charset="0"/>
                <a:cs typeface="Arial" panose="020B0604020202020204" pitchFamily="34" charset="0"/>
              </a:rPr>
              <a:t>New</a:t>
            </a:r>
            <a:r>
              <a:rPr lang="en-US" sz="900" dirty="0" smtClean="0">
                <a:solidFill>
                  <a:schemeClr val="dk1"/>
                </a:solidFill>
                <a:latin typeface="Arial" panose="020B0604020202020204" pitchFamily="34" charset="0"/>
                <a:cs typeface="Arial" panose="020B0604020202020204" pitchFamily="34" charset="0"/>
              </a:rPr>
              <a:t> with Mondopad Ultra Mapped Drives support on non-domain login as well a domain login accounts</a:t>
            </a:r>
          </a:p>
        </p:txBody>
      </p:sp>
      <p:sp>
        <p:nvSpPr>
          <p:cNvPr id="2" name="Oval 1"/>
          <p:cNvSpPr/>
          <p:nvPr/>
        </p:nvSpPr>
        <p:spPr>
          <a:xfrm>
            <a:off x="2099513" y="1722929"/>
            <a:ext cx="635193" cy="578043"/>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145976" y="1498325"/>
            <a:ext cx="286186" cy="289021"/>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31329" y="3681213"/>
            <a:ext cx="286186" cy="289021"/>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flipV="1">
            <a:off x="7455270" y="1642836"/>
            <a:ext cx="243887" cy="155939"/>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2745367" y="1940482"/>
            <a:ext cx="5072981" cy="170844"/>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3699481" y="2084230"/>
            <a:ext cx="4118867" cy="846153"/>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320203" y="2349645"/>
            <a:ext cx="337270" cy="1353245"/>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02804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Chrome Browser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810" y="978990"/>
            <a:ext cx="1387880" cy="388401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using a PC or Chromebook using the Chrome Browser “LightCast Sender” app plugin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App is launched from inside the Chrome Browser and has two tabs 1 send content only and 2 send content and audio</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LightCast Sender app requires that specific ports are open on the same subnet the two connecting devices are connected and requires internet access out to three server addresses (see chart on right side)</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5"/>
          <a:stretch>
            <a:fillRect/>
          </a:stretch>
        </p:blipFill>
        <p:spPr>
          <a:xfrm>
            <a:off x="6372358" y="3433467"/>
            <a:ext cx="2798921" cy="1410176"/>
          </a:xfrm>
          <a:prstGeom prst="rect">
            <a:avLst/>
          </a:prstGeom>
        </p:spPr>
      </p:pic>
    </p:spTree>
    <p:extLst>
      <p:ext uri="{BB962C8B-B14F-4D97-AF65-F5344CB8AC3E}">
        <p14:creationId xmlns:p14="http://schemas.microsoft.com/office/powerpoint/2010/main" val="28176267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ControlView 2</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810" y="530492"/>
            <a:ext cx="1387880" cy="433251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or Control of the Mondopad from a PC device is possible through the use of a ControlView 2 application that can be downloaded from connecting your PC Browser to the IP Address of the Mondopad on the same subnet.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Once installed when you launch and connect to a Mondopad device you have the option to Cast content with Touch control or Receive where you can control the Mondopad from your laptop or simply Keyboard/Mouse control</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5"/>
          <a:stretch>
            <a:fillRect/>
          </a:stretch>
        </p:blipFill>
        <p:spPr>
          <a:xfrm>
            <a:off x="6765131" y="3358535"/>
            <a:ext cx="2378869" cy="1504474"/>
          </a:xfrm>
          <a:prstGeom prst="rect">
            <a:avLst/>
          </a:prstGeom>
        </p:spPr>
      </p:pic>
      <p:sp>
        <p:nvSpPr>
          <p:cNvPr id="3" name="TextBox 2"/>
          <p:cNvSpPr txBox="1"/>
          <p:nvPr/>
        </p:nvSpPr>
        <p:spPr>
          <a:xfrm>
            <a:off x="7836958" y="3179639"/>
            <a:ext cx="862755" cy="230832"/>
          </a:xfrm>
          <a:prstGeom prst="rect">
            <a:avLst/>
          </a:prstGeom>
        </p:spPr>
        <p:txBody>
          <a:bodyPr wrap="square" rtlCol="0">
            <a:spAutoFit/>
          </a:bodyPr>
          <a:lstStyle/>
          <a:p>
            <a:pPr marL="11430">
              <a:buSzPct val="80000"/>
            </a:pPr>
            <a:r>
              <a:rPr lang="en-US" sz="900" b="1" dirty="0" smtClean="0">
                <a:solidFill>
                  <a:schemeClr val="tx2"/>
                </a:solidFill>
                <a:latin typeface="Arial"/>
                <a:cs typeface="Arial"/>
              </a:rPr>
              <a:t>On PC Side</a:t>
            </a:r>
          </a:p>
        </p:txBody>
      </p:sp>
    </p:spTree>
    <p:extLst>
      <p:ext uri="{BB962C8B-B14F-4D97-AF65-F5344CB8AC3E}">
        <p14:creationId xmlns:p14="http://schemas.microsoft.com/office/powerpoint/2010/main" val="200271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 y="0"/>
            <a:ext cx="9140293" cy="5141414"/>
          </a:xfrm>
          <a:prstGeom prst="rect">
            <a:avLst/>
          </a:prstGeom>
        </p:spPr>
      </p:pic>
      <p:sp>
        <p:nvSpPr>
          <p:cNvPr id="6" name="Rectangular Callout 5"/>
          <p:cNvSpPr/>
          <p:nvPr/>
        </p:nvSpPr>
        <p:spPr>
          <a:xfrm>
            <a:off x="6297415" y="47484"/>
            <a:ext cx="1599060" cy="521067"/>
          </a:xfrm>
          <a:prstGeom prst="wedgeRectCallout">
            <a:avLst>
              <a:gd name="adj1" fmla="val -109020"/>
              <a:gd name="adj2" fmla="val -23978"/>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SIP Account </a:t>
            </a:r>
            <a:r>
              <a:rPr lang="en-US" sz="1400" dirty="0">
                <a:solidFill>
                  <a:schemeClr val="tx1"/>
                </a:solidFill>
              </a:rPr>
              <a:t>Selection List</a:t>
            </a:r>
            <a:endParaRPr lang="en-US" dirty="0">
              <a:solidFill>
                <a:schemeClr val="tx1"/>
              </a:solidFill>
            </a:endParaRPr>
          </a:p>
        </p:txBody>
      </p:sp>
      <p:sp>
        <p:nvSpPr>
          <p:cNvPr id="8" name="Rectangular Callout 7"/>
          <p:cNvSpPr/>
          <p:nvPr/>
        </p:nvSpPr>
        <p:spPr>
          <a:xfrm>
            <a:off x="104640" y="3950587"/>
            <a:ext cx="2626059" cy="542786"/>
          </a:xfrm>
          <a:prstGeom prst="wedgeRectCallout">
            <a:avLst>
              <a:gd name="adj1" fmla="val 72468"/>
              <a:gd name="adj2" fmla="val 53801"/>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Action Toolbar</a:t>
            </a:r>
          </a:p>
          <a:p>
            <a:pPr algn="ctr"/>
            <a:r>
              <a:rPr lang="en-US" sz="1050" dirty="0">
                <a:solidFill>
                  <a:schemeClr val="tx1"/>
                </a:solidFill>
              </a:rPr>
              <a:t>Fades away after 5 seconds of inactiveness.</a:t>
            </a:r>
          </a:p>
        </p:txBody>
      </p:sp>
      <p:sp>
        <p:nvSpPr>
          <p:cNvPr id="9" name="Rectangular Callout 8"/>
          <p:cNvSpPr/>
          <p:nvPr/>
        </p:nvSpPr>
        <p:spPr>
          <a:xfrm>
            <a:off x="729688" y="725302"/>
            <a:ext cx="1209638" cy="401075"/>
          </a:xfrm>
          <a:prstGeom prst="wedgeRectCallout">
            <a:avLst>
              <a:gd name="adj1" fmla="val -75689"/>
              <a:gd name="adj2" fmla="val -12635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chemeClr val="tx1"/>
                </a:solidFill>
              </a:rPr>
              <a:t>Dial Field</a:t>
            </a:r>
            <a:endParaRPr lang="en-US" dirty="0">
              <a:solidFill>
                <a:schemeClr val="tx1"/>
              </a:solidFill>
            </a:endParaRPr>
          </a:p>
        </p:txBody>
      </p:sp>
      <p:sp>
        <p:nvSpPr>
          <p:cNvPr id="11" name="Rectangular Callout 10"/>
          <p:cNvSpPr/>
          <p:nvPr/>
        </p:nvSpPr>
        <p:spPr>
          <a:xfrm>
            <a:off x="6800585" y="2655127"/>
            <a:ext cx="1810656" cy="509108"/>
          </a:xfrm>
          <a:prstGeom prst="wedgeRectCallout">
            <a:avLst>
              <a:gd name="adj1" fmla="val -1873"/>
              <a:gd name="adj2" fmla="val 150906"/>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show or hide Self View before Call.</a:t>
            </a:r>
            <a:endParaRPr lang="en-US" sz="1400" dirty="0">
              <a:solidFill>
                <a:schemeClr val="tx1"/>
              </a:solidFill>
            </a:endParaRPr>
          </a:p>
        </p:txBody>
      </p:sp>
      <p:sp>
        <p:nvSpPr>
          <p:cNvPr id="12" name="Rectangular Callout 11"/>
          <p:cNvSpPr/>
          <p:nvPr/>
        </p:nvSpPr>
        <p:spPr>
          <a:xfrm>
            <a:off x="6991147" y="925840"/>
            <a:ext cx="1810656" cy="780647"/>
          </a:xfrm>
          <a:prstGeom prst="wedgeRectCallout">
            <a:avLst>
              <a:gd name="adj1" fmla="val -108719"/>
              <a:gd name="adj2" fmla="val 112119"/>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chemeClr val="tx1"/>
                </a:solidFill>
              </a:rPr>
              <a:t>Call Screen </a:t>
            </a:r>
          </a:p>
        </p:txBody>
      </p:sp>
      <p:sp>
        <p:nvSpPr>
          <p:cNvPr id="4" name="Rounded Rectangle 3"/>
          <p:cNvSpPr/>
          <p:nvPr/>
        </p:nvSpPr>
        <p:spPr>
          <a:xfrm>
            <a:off x="2154971" y="246256"/>
            <a:ext cx="513877" cy="1229552"/>
          </a:xfrm>
          <a:prstGeom prst="roundRect">
            <a:avLst/>
          </a:prstGeom>
          <a:no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ular Callout 9"/>
          <p:cNvSpPr/>
          <p:nvPr/>
        </p:nvSpPr>
        <p:spPr>
          <a:xfrm>
            <a:off x="3092514" y="1706487"/>
            <a:ext cx="1810656" cy="496797"/>
          </a:xfrm>
          <a:prstGeom prst="wedgeRectCallout">
            <a:avLst>
              <a:gd name="adj1" fmla="val -92885"/>
              <a:gd name="adj2" fmla="val -8700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chemeClr val="tx1"/>
                </a:solidFill>
              </a:rPr>
              <a:t>Call Controls</a:t>
            </a:r>
          </a:p>
        </p:txBody>
      </p:sp>
      <p:sp>
        <p:nvSpPr>
          <p:cNvPr id="13" name="Rectangular Callout 12"/>
          <p:cNvSpPr/>
          <p:nvPr/>
        </p:nvSpPr>
        <p:spPr>
          <a:xfrm>
            <a:off x="2861049" y="2331262"/>
            <a:ext cx="1279474" cy="647730"/>
          </a:xfrm>
          <a:prstGeom prst="wedgeRectCallout">
            <a:avLst>
              <a:gd name="adj1" fmla="val 18"/>
              <a:gd name="adj2" fmla="val 272949"/>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Mute Speaker before Call.  </a:t>
            </a:r>
            <a:endParaRPr lang="en-US" sz="1600" dirty="0">
              <a:solidFill>
                <a:schemeClr val="tx1"/>
              </a:solidFill>
            </a:endParaRPr>
          </a:p>
        </p:txBody>
      </p:sp>
      <p:sp>
        <p:nvSpPr>
          <p:cNvPr id="15" name="Rectangular Callout 14"/>
          <p:cNvSpPr/>
          <p:nvPr/>
        </p:nvSpPr>
        <p:spPr>
          <a:xfrm>
            <a:off x="4635617" y="2655341"/>
            <a:ext cx="1279474" cy="647730"/>
          </a:xfrm>
          <a:prstGeom prst="wedgeRectCallout">
            <a:avLst>
              <a:gd name="adj1" fmla="val 15459"/>
              <a:gd name="adj2" fmla="val 21907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Mute Camera before Call.  </a:t>
            </a:r>
            <a:endParaRPr lang="en-US" sz="1600" dirty="0">
              <a:solidFill>
                <a:schemeClr val="tx1"/>
              </a:solidFill>
            </a:endParaRPr>
          </a:p>
        </p:txBody>
      </p:sp>
      <p:sp>
        <p:nvSpPr>
          <p:cNvPr id="16" name="Rectangular Callout 15"/>
          <p:cNvSpPr/>
          <p:nvPr/>
        </p:nvSpPr>
        <p:spPr>
          <a:xfrm>
            <a:off x="3997842" y="3372778"/>
            <a:ext cx="1144608" cy="754609"/>
          </a:xfrm>
          <a:prstGeom prst="wedgeRectCallout">
            <a:avLst>
              <a:gd name="adj1" fmla="val 44871"/>
              <a:gd name="adj2" fmla="val 8805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Mute Microphone before Call.  </a:t>
            </a:r>
            <a:endParaRPr lang="en-US" sz="1600" dirty="0">
              <a:solidFill>
                <a:schemeClr val="tx1"/>
              </a:solidFill>
            </a:endParaRPr>
          </a:p>
        </p:txBody>
      </p:sp>
      <p:sp>
        <p:nvSpPr>
          <p:cNvPr id="14" name="Rectangular Callout 13"/>
          <p:cNvSpPr/>
          <p:nvPr/>
        </p:nvSpPr>
        <p:spPr>
          <a:xfrm>
            <a:off x="3092514" y="819831"/>
            <a:ext cx="1810656" cy="836474"/>
          </a:xfrm>
          <a:prstGeom prst="wedgeRectCallout">
            <a:avLst>
              <a:gd name="adj1" fmla="val -77213"/>
              <a:gd name="adj2" fmla="val -34635"/>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Select/Initiate H323, Skype, Skype for Business or Audio Calls</a:t>
            </a:r>
            <a:endParaRPr lang="en-US" sz="1400" dirty="0">
              <a:solidFill>
                <a:schemeClr val="tx1"/>
              </a:solidFill>
            </a:endParaRPr>
          </a:p>
        </p:txBody>
      </p:sp>
      <p:sp>
        <p:nvSpPr>
          <p:cNvPr id="17" name="Rectangular Callout 16"/>
          <p:cNvSpPr/>
          <p:nvPr/>
        </p:nvSpPr>
        <p:spPr>
          <a:xfrm>
            <a:off x="3092514" y="269389"/>
            <a:ext cx="1810656" cy="496797"/>
          </a:xfrm>
          <a:prstGeom prst="wedgeRectCallout">
            <a:avLst>
              <a:gd name="adj1" fmla="val -75819"/>
              <a:gd name="adj2" fmla="val -17187"/>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Initiate SIP Call</a:t>
            </a:r>
            <a:endParaRPr lang="en-US" sz="1400" dirty="0">
              <a:solidFill>
                <a:schemeClr val="tx1"/>
              </a:solidFill>
            </a:endParaRPr>
          </a:p>
        </p:txBody>
      </p:sp>
    </p:spTree>
    <p:extLst>
      <p:ext uri="{BB962C8B-B14F-4D97-AF65-F5344CB8AC3E}">
        <p14:creationId xmlns:p14="http://schemas.microsoft.com/office/powerpoint/2010/main" val="309999251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 y="0"/>
            <a:ext cx="9140293" cy="5141414"/>
          </a:xfrm>
          <a:prstGeom prst="rect">
            <a:avLst/>
          </a:prstGeom>
        </p:spPr>
      </p:pic>
      <p:sp>
        <p:nvSpPr>
          <p:cNvPr id="6" name="Rectangular Callout 5"/>
          <p:cNvSpPr/>
          <p:nvPr/>
        </p:nvSpPr>
        <p:spPr>
          <a:xfrm>
            <a:off x="6548700" y="1968911"/>
            <a:ext cx="1599060" cy="608980"/>
          </a:xfrm>
          <a:prstGeom prst="wedgeRectCallout">
            <a:avLst>
              <a:gd name="adj1" fmla="val -39613"/>
              <a:gd name="adj2" fmla="val 342603"/>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Optional PTZ Remote Camera Control</a:t>
            </a:r>
            <a:endParaRPr lang="en-US" dirty="0">
              <a:solidFill>
                <a:schemeClr val="tx1"/>
              </a:solidFill>
            </a:endParaRPr>
          </a:p>
        </p:txBody>
      </p:sp>
      <p:sp>
        <p:nvSpPr>
          <p:cNvPr id="8" name="Rectangular Callout 7"/>
          <p:cNvSpPr/>
          <p:nvPr/>
        </p:nvSpPr>
        <p:spPr>
          <a:xfrm>
            <a:off x="2730699" y="1686659"/>
            <a:ext cx="2626059" cy="558314"/>
          </a:xfrm>
          <a:prstGeom prst="wedgeRectCallout">
            <a:avLst>
              <a:gd name="adj1" fmla="val -113160"/>
              <a:gd name="adj2" fmla="val -14747"/>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smtClean="0">
                <a:solidFill>
                  <a:schemeClr val="tx1"/>
                </a:solidFill>
              </a:rPr>
              <a:t>Initial view is History and Contacts Tab (can be configured in Browser Admin to show Accts, Settings and Statistics) </a:t>
            </a:r>
            <a:endParaRPr lang="en-US" sz="1050" dirty="0">
              <a:solidFill>
                <a:schemeClr val="tx1"/>
              </a:solidFill>
            </a:endParaRPr>
          </a:p>
        </p:txBody>
      </p:sp>
      <p:sp>
        <p:nvSpPr>
          <p:cNvPr id="11" name="Rectangular Callout 10"/>
          <p:cNvSpPr/>
          <p:nvPr/>
        </p:nvSpPr>
        <p:spPr>
          <a:xfrm>
            <a:off x="7088607" y="3441479"/>
            <a:ext cx="1810656" cy="509108"/>
          </a:xfrm>
          <a:prstGeom prst="wedgeRectCallout">
            <a:avLst>
              <a:gd name="adj1" fmla="val -39139"/>
              <a:gd name="adj2" fmla="val 132326"/>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smtClean="0">
                <a:solidFill>
                  <a:schemeClr val="tx1"/>
                </a:solidFill>
              </a:rPr>
              <a:t>With multiple cameras ability to Switch camera feed</a:t>
            </a:r>
            <a:endParaRPr lang="en-US" sz="1400" dirty="0">
              <a:solidFill>
                <a:schemeClr val="tx1"/>
              </a:solidFill>
            </a:endParaRPr>
          </a:p>
        </p:txBody>
      </p:sp>
      <p:sp>
        <p:nvSpPr>
          <p:cNvPr id="15" name="Rectangular Callout 14"/>
          <p:cNvSpPr/>
          <p:nvPr/>
        </p:nvSpPr>
        <p:spPr>
          <a:xfrm>
            <a:off x="3682813" y="3696033"/>
            <a:ext cx="1279474" cy="647730"/>
          </a:xfrm>
          <a:prstGeom prst="wedgeRectCallout">
            <a:avLst>
              <a:gd name="adj1" fmla="val 106641"/>
              <a:gd name="adj2" fmla="val 71087"/>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smtClean="0">
                <a:solidFill>
                  <a:schemeClr val="tx1"/>
                </a:solidFill>
              </a:rPr>
              <a:t>Data Share either App or Display </a:t>
            </a:r>
            <a:endParaRPr lang="en-US" sz="1600" dirty="0">
              <a:solidFill>
                <a:schemeClr val="tx1"/>
              </a:solidFill>
            </a:endParaRPr>
          </a:p>
        </p:txBody>
      </p:sp>
      <p:sp>
        <p:nvSpPr>
          <p:cNvPr id="14" name="Rectangular Callout 13"/>
          <p:cNvSpPr/>
          <p:nvPr/>
        </p:nvSpPr>
        <p:spPr>
          <a:xfrm>
            <a:off x="4962287" y="779406"/>
            <a:ext cx="1810656" cy="836474"/>
          </a:xfrm>
          <a:prstGeom prst="wedgeRectCallout">
            <a:avLst>
              <a:gd name="adj1" fmla="val 28415"/>
              <a:gd name="adj2" fmla="val 384271"/>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Whiteboard Cloud Collaboration between Mondopad devices</a:t>
            </a:r>
            <a:endParaRPr lang="en-US" sz="1400" dirty="0">
              <a:solidFill>
                <a:schemeClr val="tx1"/>
              </a:solidFill>
            </a:endParaRPr>
          </a:p>
        </p:txBody>
      </p:sp>
      <p:cxnSp>
        <p:nvCxnSpPr>
          <p:cNvPr id="5" name="Straight Arrow Connector 4"/>
          <p:cNvCxnSpPr/>
          <p:nvPr/>
        </p:nvCxnSpPr>
        <p:spPr>
          <a:xfrm flipH="1">
            <a:off x="2765600" y="2556747"/>
            <a:ext cx="1474766" cy="21144"/>
          </a:xfrm>
          <a:prstGeom prst="straightConnector1">
            <a:avLst/>
          </a:prstGeom>
          <a:ln w="5715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ular Callout 11"/>
          <p:cNvSpPr/>
          <p:nvPr/>
        </p:nvSpPr>
        <p:spPr>
          <a:xfrm>
            <a:off x="4205466" y="2286294"/>
            <a:ext cx="1810656" cy="780647"/>
          </a:xfrm>
          <a:prstGeom prst="wedgeRectCallout">
            <a:avLst>
              <a:gd name="adj1" fmla="val 46963"/>
              <a:gd name="adj2" fmla="val 206634"/>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Full </a:t>
            </a:r>
            <a:r>
              <a:rPr lang="en-US" sz="1400" dirty="0">
                <a:solidFill>
                  <a:schemeClr val="tx1"/>
                </a:solidFill>
              </a:rPr>
              <a:t>Screen </a:t>
            </a:r>
          </a:p>
        </p:txBody>
      </p:sp>
    </p:spTree>
    <p:extLst>
      <p:ext uri="{BB962C8B-B14F-4D97-AF65-F5344CB8AC3E}">
        <p14:creationId xmlns:p14="http://schemas.microsoft.com/office/powerpoint/2010/main" val="25553406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Applications Module</a:t>
            </a:r>
            <a:endParaRPr lang="en-US" sz="3200" dirty="0"/>
          </a:p>
        </p:txBody>
      </p:sp>
      <p:sp>
        <p:nvSpPr>
          <p:cNvPr id="7"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stretch>
            <a:fillRect/>
          </a:stretch>
        </p:blipFill>
        <p:spPr>
          <a:xfrm>
            <a:off x="-27471" y="2795970"/>
            <a:ext cx="9144000" cy="1454046"/>
          </a:xfrm>
          <a:prstGeom prst="rect">
            <a:avLst/>
          </a:prstGeom>
        </p:spPr>
      </p:pic>
      <p:sp>
        <p:nvSpPr>
          <p:cNvPr id="15" name="Speech Bubble: Rectangle 14">
            <a:extLst>
              <a:ext uri="{FF2B5EF4-FFF2-40B4-BE49-F238E27FC236}">
                <a16:creationId xmlns:a16="http://schemas.microsoft.com/office/drawing/2014/main" id="{48D4DC44-9F47-4270-9A0C-13E0833B92E8}"/>
              </a:ext>
            </a:extLst>
          </p:cNvPr>
          <p:cNvSpPr/>
          <p:nvPr/>
        </p:nvSpPr>
        <p:spPr>
          <a:xfrm>
            <a:off x="3521481" y="1213475"/>
            <a:ext cx="4095904" cy="2127299"/>
          </a:xfrm>
          <a:prstGeom prst="wedgeRectCallout">
            <a:avLst>
              <a:gd name="adj1" fmla="val -62446"/>
              <a:gd name="adj2" fmla="val 46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Main Features</a:t>
            </a:r>
          </a:p>
          <a:p>
            <a:pPr algn="ctr"/>
            <a:r>
              <a:rPr lang="en-US" sz="900" dirty="0">
                <a:solidFill>
                  <a:schemeClr val="dk1"/>
                </a:solidFill>
                <a:latin typeface="Arial" panose="020B0604020202020204" pitchFamily="34" charset="0"/>
                <a:cs typeface="Arial" panose="020B0604020202020204" pitchFamily="34" charset="0"/>
              </a:rPr>
              <a:t>(details in following slides)</a:t>
            </a:r>
          </a:p>
          <a:p>
            <a:pPr algn="ctr"/>
            <a:r>
              <a:rPr lang="en-US" sz="900" dirty="0">
                <a:solidFill>
                  <a:schemeClr val="dk1"/>
                </a:solidFill>
                <a:latin typeface="Arial" panose="020B0604020202020204" pitchFamily="34" charset="0"/>
                <a:cs typeface="Arial" panose="020B0604020202020204" pitchFamily="34" charset="0"/>
              </a:rPr>
              <a:t> </a:t>
            </a:r>
          </a:p>
          <a:p>
            <a:pPr marL="2857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Listed all 3rd party applications</a:t>
            </a:r>
          </a:p>
          <a:p>
            <a:pPr marL="2857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Added ability to drag and drop any 3rd party application into the Mondopad bottom bar</a:t>
            </a:r>
          </a:p>
          <a:p>
            <a:pPr marL="2857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Added ability to customize the bottom bar by reordering items</a:t>
            </a: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53913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Launching 3</a:t>
            </a:r>
            <a:r>
              <a:rPr lang="en-US" altLang="zh-CN" sz="3200" baseline="30000" dirty="0"/>
              <a:t>rd</a:t>
            </a:r>
            <a:r>
              <a:rPr lang="en-US" altLang="zh-CN" sz="3200" dirty="0"/>
              <a:t> Party Applications</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2" name="Picture 1">
            <a:extLst>
              <a:ext uri="{FF2B5EF4-FFF2-40B4-BE49-F238E27FC236}">
                <a16:creationId xmlns:a16="http://schemas.microsoft.com/office/drawing/2014/main" id="{4760674E-BFE8-40D6-8FAC-EF93BD1E80EB}"/>
              </a:ext>
            </a:extLst>
          </p:cNvPr>
          <p:cNvPicPr>
            <a:picLocks noChangeAspect="1"/>
          </p:cNvPicPr>
          <p:nvPr/>
        </p:nvPicPr>
        <p:blipFill>
          <a:blip r:embed="rId4"/>
          <a:stretch>
            <a:fillRect/>
          </a:stretch>
        </p:blipFill>
        <p:spPr>
          <a:xfrm>
            <a:off x="2247762" y="1123866"/>
            <a:ext cx="6730455" cy="3645663"/>
          </a:xfrm>
          <a:prstGeom prst="rect">
            <a:avLst/>
          </a:prstGeom>
        </p:spPr>
      </p:pic>
      <p:sp>
        <p:nvSpPr>
          <p:cNvPr id="10" name="Speech Bubble: Rectangle 9">
            <a:extLst>
              <a:ext uri="{FF2B5EF4-FFF2-40B4-BE49-F238E27FC236}">
                <a16:creationId xmlns:a16="http://schemas.microsoft.com/office/drawing/2014/main" id="{F53DC6B7-4C05-42FA-B15F-209803FAD1F1}"/>
              </a:ext>
            </a:extLst>
          </p:cNvPr>
          <p:cNvSpPr/>
          <p:nvPr/>
        </p:nvSpPr>
        <p:spPr>
          <a:xfrm>
            <a:off x="46472" y="1391088"/>
            <a:ext cx="2641164" cy="1404984"/>
          </a:xfrm>
          <a:prstGeom prst="wedgeRectCallout">
            <a:avLst>
              <a:gd name="adj1" fmla="val 62071"/>
              <a:gd name="adj2" fmla="val -29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List of Applications </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Show list of applications installed on this system, including Mondopad modules</a:t>
            </a:r>
            <a:endParaRPr lang="en-US" sz="16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3293230" y="2246812"/>
            <a:ext cx="2530674" cy="1261657"/>
          </a:xfrm>
          <a:prstGeom prst="wedgeRectCallout">
            <a:avLst>
              <a:gd name="adj1" fmla="val -34570"/>
              <a:gd name="adj2" fmla="val -8705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Launch App</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Press app icon to launch the application</a:t>
            </a:r>
          </a:p>
        </p:txBody>
      </p:sp>
      <p:sp>
        <p:nvSpPr>
          <p:cNvPr id="13" name="Speech Bubble: Rectangle 12">
            <a:extLst>
              <a:ext uri="{FF2B5EF4-FFF2-40B4-BE49-F238E27FC236}">
                <a16:creationId xmlns:a16="http://schemas.microsoft.com/office/drawing/2014/main" id="{67ECB7AD-CE11-4060-8101-FAABB5FAC71F}"/>
              </a:ext>
            </a:extLst>
          </p:cNvPr>
          <p:cNvSpPr/>
          <p:nvPr/>
        </p:nvSpPr>
        <p:spPr>
          <a:xfrm>
            <a:off x="6012150" y="2220828"/>
            <a:ext cx="2640337" cy="1451737"/>
          </a:xfrm>
          <a:prstGeom prst="wedgeRectCallout">
            <a:avLst>
              <a:gd name="adj1" fmla="val -71550"/>
              <a:gd name="adj2" fmla="val -970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Search</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Filter as you type</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Enter “Mondopad” to show only Mondopad Modules  </a:t>
            </a:r>
          </a:p>
        </p:txBody>
      </p:sp>
      <p:sp>
        <p:nvSpPr>
          <p:cNvPr id="12"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11237054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B683B2-5E7B-4DF2-A78F-CFA0F9DBE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01" y="1118146"/>
            <a:ext cx="6312497" cy="3550780"/>
          </a:xfrm>
          <a:prstGeom prst="rect">
            <a:avLst/>
          </a:prstGeom>
        </p:spPr>
      </p:pic>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t>
            </a:r>
            <a:r>
              <a:rPr lang="en-US" altLang="zh-CN" sz="3200" dirty="0" smtClean="0"/>
              <a:t>Apps – Kiosk Mode</a:t>
            </a:r>
            <a:endParaRPr lang="en-US" sz="3200" dirty="0"/>
          </a:p>
        </p:txBody>
      </p:sp>
      <p:sp>
        <p:nvSpPr>
          <p:cNvPr id="7" name="Text Placeholder 6"/>
          <p:cNvSpPr>
            <a:spLocks noGrp="1"/>
          </p:cNvSpPr>
          <p:nvPr>
            <p:ph type="body" sz="quarter" idx="14"/>
          </p:nvPr>
        </p:nvSpPr>
        <p:spPr>
          <a:xfrm>
            <a:off x="479567" y="53636"/>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Oval 8">
            <a:extLst>
              <a:ext uri="{FF2B5EF4-FFF2-40B4-BE49-F238E27FC236}">
                <a16:creationId xmlns:a16="http://schemas.microsoft.com/office/drawing/2014/main" id="{149EE29D-E342-4C4E-A50C-756FD5811115}"/>
              </a:ext>
            </a:extLst>
          </p:cNvPr>
          <p:cNvSpPr/>
          <p:nvPr/>
        </p:nvSpPr>
        <p:spPr>
          <a:xfrm>
            <a:off x="3374694" y="4133458"/>
            <a:ext cx="669110" cy="31395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C9D7B58F-1A4E-4DCF-85BA-BBCD55647BF7}"/>
              </a:ext>
            </a:extLst>
          </p:cNvPr>
          <p:cNvSpPr/>
          <p:nvPr/>
        </p:nvSpPr>
        <p:spPr>
          <a:xfrm>
            <a:off x="4925943" y="3566470"/>
            <a:ext cx="2717342" cy="858613"/>
          </a:xfrm>
          <a:prstGeom prst="wedgeRectCallout">
            <a:avLst>
              <a:gd name="adj1" fmla="val -82254"/>
              <a:gd name="adj2" fmla="val 312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See All Running Apps</a:t>
            </a:r>
          </a:p>
          <a:p>
            <a:pPr algn="ctr"/>
            <a:r>
              <a:rPr lang="en-US" sz="105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Expand to see all running 3</a:t>
            </a:r>
            <a:r>
              <a:rPr lang="en-US" sz="1400" baseline="30000" dirty="0">
                <a:solidFill>
                  <a:schemeClr val="dk1"/>
                </a:solidFill>
                <a:latin typeface="Arial" panose="020B0604020202020204" pitchFamily="34" charset="0"/>
                <a:cs typeface="Arial" panose="020B0604020202020204" pitchFamily="34" charset="0"/>
              </a:rPr>
              <a:t>rd</a:t>
            </a:r>
            <a:r>
              <a:rPr lang="en-US" sz="1400" dirty="0">
                <a:solidFill>
                  <a:schemeClr val="dk1"/>
                </a:solidFill>
                <a:latin typeface="Arial" panose="020B0604020202020204" pitchFamily="34" charset="0"/>
                <a:cs typeface="Arial" panose="020B0604020202020204" pitchFamily="34" charset="0"/>
              </a:rPr>
              <a:t> party apps (next slide)</a:t>
            </a:r>
          </a:p>
        </p:txBody>
      </p:sp>
      <p:sp>
        <p:nvSpPr>
          <p:cNvPr id="17" name="Speech Bubble: Rectangle 16">
            <a:extLst>
              <a:ext uri="{FF2B5EF4-FFF2-40B4-BE49-F238E27FC236}">
                <a16:creationId xmlns:a16="http://schemas.microsoft.com/office/drawing/2014/main" id="{F9FAC822-8FD4-4710-8153-E1E3B3A6115E}"/>
              </a:ext>
            </a:extLst>
          </p:cNvPr>
          <p:cNvSpPr/>
          <p:nvPr/>
        </p:nvSpPr>
        <p:spPr>
          <a:xfrm>
            <a:off x="1541043" y="2323875"/>
            <a:ext cx="2641164" cy="1194249"/>
          </a:xfrm>
          <a:prstGeom prst="wedgeRectCallout">
            <a:avLst>
              <a:gd name="adj1" fmla="val -27082"/>
              <a:gd name="adj2" fmla="val 1167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Return to Mondopad </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Click on </a:t>
            </a:r>
            <a:r>
              <a:rPr lang="en-US" sz="1400" b="1" dirty="0">
                <a:solidFill>
                  <a:schemeClr val="dk1"/>
                </a:solidFill>
                <a:latin typeface="Arial" panose="020B0604020202020204" pitchFamily="34" charset="0"/>
                <a:cs typeface="Arial" panose="020B0604020202020204" pitchFamily="34" charset="0"/>
              </a:rPr>
              <a:t>Home </a:t>
            </a:r>
            <a:r>
              <a:rPr lang="en-US" sz="1400" dirty="0">
                <a:solidFill>
                  <a:schemeClr val="dk1"/>
                </a:solidFill>
                <a:latin typeface="Arial" panose="020B0604020202020204" pitchFamily="34" charset="0"/>
                <a:cs typeface="Arial" panose="020B0604020202020204" pitchFamily="34" charset="0"/>
              </a:rPr>
              <a:t>icon </a:t>
            </a:r>
            <a:r>
              <a:rPr lang="en-US" sz="1400" dirty="0" smtClean="0">
                <a:solidFill>
                  <a:schemeClr val="dk1"/>
                </a:solidFill>
                <a:latin typeface="Arial" panose="020B0604020202020204" pitchFamily="34" charset="0"/>
                <a:cs typeface="Arial" panose="020B0604020202020204" pitchFamily="34" charset="0"/>
              </a:rPr>
              <a:t>from Bottom Toolbar</a:t>
            </a:r>
            <a:endParaRPr lang="en-US" sz="1600" dirty="0">
              <a:solidFill>
                <a:schemeClr val="dk1"/>
              </a:solidFill>
              <a:latin typeface="Arial" panose="020B0604020202020204" pitchFamily="34" charset="0"/>
              <a:cs typeface="Arial" panose="020B0604020202020204" pitchFamily="34" charset="0"/>
            </a:endParaRPr>
          </a:p>
        </p:txBody>
      </p:sp>
      <p:sp>
        <p:nvSpPr>
          <p:cNvPr id="18" name="Speech Bubble: Rectangle 17">
            <a:extLst>
              <a:ext uri="{FF2B5EF4-FFF2-40B4-BE49-F238E27FC236}">
                <a16:creationId xmlns:a16="http://schemas.microsoft.com/office/drawing/2014/main" id="{36C88834-B4E7-4A19-9F39-5986618DF324}"/>
              </a:ext>
            </a:extLst>
          </p:cNvPr>
          <p:cNvSpPr/>
          <p:nvPr/>
        </p:nvSpPr>
        <p:spPr>
          <a:xfrm>
            <a:off x="6771479" y="1262332"/>
            <a:ext cx="2641164" cy="1194249"/>
          </a:xfrm>
          <a:prstGeom prst="wedgeRectCallout">
            <a:avLst>
              <a:gd name="adj1" fmla="val -64823"/>
              <a:gd name="adj2" fmla="val 181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3</a:t>
            </a:r>
            <a:r>
              <a:rPr lang="en-US" b="1" baseline="30000" dirty="0">
                <a:solidFill>
                  <a:schemeClr val="dk1"/>
                </a:solidFill>
                <a:latin typeface="Arial" panose="020B0604020202020204" pitchFamily="34" charset="0"/>
                <a:cs typeface="Arial" panose="020B0604020202020204" pitchFamily="34" charset="0"/>
              </a:rPr>
              <a:t>rd</a:t>
            </a:r>
            <a:r>
              <a:rPr lang="en-US" b="1" dirty="0">
                <a:solidFill>
                  <a:schemeClr val="dk1"/>
                </a:solidFill>
                <a:latin typeface="Arial" panose="020B0604020202020204" pitchFamily="34" charset="0"/>
                <a:cs typeface="Arial" panose="020B0604020202020204" pitchFamily="34" charset="0"/>
              </a:rPr>
              <a:t> Party Application</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Runs on top of Mondopad Background</a:t>
            </a:r>
            <a:endParaRPr lang="en-US" sz="16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7158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C7581C-F4D3-413E-BB33-3B3B1638E368}"/>
              </a:ext>
            </a:extLst>
          </p:cNvPr>
          <p:cNvPicPr>
            <a:picLocks noChangeAspect="1"/>
          </p:cNvPicPr>
          <p:nvPr/>
        </p:nvPicPr>
        <p:blipFill>
          <a:blip r:embed="rId3"/>
          <a:stretch>
            <a:fillRect/>
          </a:stretch>
        </p:blipFill>
        <p:spPr>
          <a:xfrm>
            <a:off x="837907" y="987801"/>
            <a:ext cx="6873594" cy="3866397"/>
          </a:xfrm>
          <a:prstGeom prst="rect">
            <a:avLst/>
          </a:prstGeom>
        </p:spPr>
      </p:pic>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App – Kiosk Mode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3" name="Speech Bubble: Rectangle 12">
            <a:extLst>
              <a:ext uri="{FF2B5EF4-FFF2-40B4-BE49-F238E27FC236}">
                <a16:creationId xmlns:a16="http://schemas.microsoft.com/office/drawing/2014/main" id="{C9D7B58F-1A4E-4DCF-85BA-BBCD55647BF7}"/>
              </a:ext>
            </a:extLst>
          </p:cNvPr>
          <p:cNvSpPr/>
          <p:nvPr/>
        </p:nvSpPr>
        <p:spPr>
          <a:xfrm>
            <a:off x="5432398" y="3757250"/>
            <a:ext cx="2717342" cy="858613"/>
          </a:xfrm>
          <a:prstGeom prst="wedgeRectCallout">
            <a:avLst>
              <a:gd name="adj1" fmla="val -82254"/>
              <a:gd name="adj2" fmla="val 312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Bottom Bar</a:t>
            </a:r>
          </a:p>
          <a:p>
            <a:pPr algn="ctr"/>
            <a:r>
              <a:rPr lang="en-US" sz="105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To return to Mondopad Modules or other 3</a:t>
            </a:r>
            <a:r>
              <a:rPr lang="en-US" sz="1400" baseline="30000" dirty="0">
                <a:solidFill>
                  <a:schemeClr val="dk1"/>
                </a:solidFill>
                <a:latin typeface="Arial" panose="020B0604020202020204" pitchFamily="34" charset="0"/>
                <a:cs typeface="Arial" panose="020B0604020202020204" pitchFamily="34" charset="0"/>
              </a:rPr>
              <a:t>rd</a:t>
            </a:r>
            <a:r>
              <a:rPr lang="en-US" sz="1400" dirty="0">
                <a:solidFill>
                  <a:schemeClr val="dk1"/>
                </a:solidFill>
                <a:latin typeface="Arial" panose="020B0604020202020204" pitchFamily="34" charset="0"/>
                <a:cs typeface="Arial" panose="020B0604020202020204" pitchFamily="34" charset="0"/>
              </a:rPr>
              <a:t> party apps</a:t>
            </a:r>
          </a:p>
        </p:txBody>
      </p:sp>
      <p:sp>
        <p:nvSpPr>
          <p:cNvPr id="18" name="Speech Bubble: Rectangle 17">
            <a:extLst>
              <a:ext uri="{FF2B5EF4-FFF2-40B4-BE49-F238E27FC236}">
                <a16:creationId xmlns:a16="http://schemas.microsoft.com/office/drawing/2014/main" id="{36C88834-B4E7-4A19-9F39-5986618DF324}"/>
              </a:ext>
            </a:extLst>
          </p:cNvPr>
          <p:cNvSpPr/>
          <p:nvPr/>
        </p:nvSpPr>
        <p:spPr>
          <a:xfrm>
            <a:off x="6234398" y="1003777"/>
            <a:ext cx="2641164" cy="1194249"/>
          </a:xfrm>
          <a:prstGeom prst="wedgeRectCallout">
            <a:avLst>
              <a:gd name="adj1" fmla="val -64823"/>
              <a:gd name="adj2" fmla="val 181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3</a:t>
            </a:r>
            <a:r>
              <a:rPr lang="en-US" b="1" baseline="30000" dirty="0">
                <a:solidFill>
                  <a:schemeClr val="dk1"/>
                </a:solidFill>
                <a:latin typeface="Arial" panose="020B0604020202020204" pitchFamily="34" charset="0"/>
                <a:cs typeface="Arial" panose="020B0604020202020204" pitchFamily="34" charset="0"/>
              </a:rPr>
              <a:t>rd</a:t>
            </a:r>
            <a:r>
              <a:rPr lang="en-US" b="1" dirty="0">
                <a:solidFill>
                  <a:schemeClr val="dk1"/>
                </a:solidFill>
                <a:latin typeface="Arial" panose="020B0604020202020204" pitchFamily="34" charset="0"/>
                <a:cs typeface="Arial" panose="020B0604020202020204" pitchFamily="34" charset="0"/>
              </a:rPr>
              <a:t> Party Application</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Runs on top of Mondopad Background</a:t>
            </a:r>
            <a:endParaRPr lang="en-US" sz="1600" dirty="0">
              <a:solidFill>
                <a:schemeClr val="dk1"/>
              </a:solidFill>
              <a:latin typeface="Arial" panose="020B0604020202020204" pitchFamily="34" charset="0"/>
              <a:cs typeface="Arial" panose="020B0604020202020204" pitchFamily="34" charset="0"/>
            </a:endParaRPr>
          </a:p>
        </p:txBody>
      </p:sp>
      <p:sp>
        <p:nvSpPr>
          <p:cNvPr id="10"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17407823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21A9D-F447-45CF-8432-51F884894920}"/>
              </a:ext>
            </a:extLst>
          </p:cNvPr>
          <p:cNvPicPr>
            <a:picLocks noChangeAspect="1"/>
          </p:cNvPicPr>
          <p:nvPr/>
        </p:nvPicPr>
        <p:blipFill>
          <a:blip r:embed="rId3"/>
          <a:stretch>
            <a:fillRect/>
          </a:stretch>
        </p:blipFill>
        <p:spPr>
          <a:xfrm>
            <a:off x="1664782" y="1056980"/>
            <a:ext cx="6614513" cy="3720664"/>
          </a:xfrm>
          <a:prstGeom prst="rect">
            <a:avLst/>
          </a:prstGeom>
        </p:spPr>
      </p:pic>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App – Kiosk Mode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Speech Bubble: Rectangle 9">
            <a:extLst>
              <a:ext uri="{FF2B5EF4-FFF2-40B4-BE49-F238E27FC236}">
                <a16:creationId xmlns:a16="http://schemas.microsoft.com/office/drawing/2014/main" id="{167F7C74-642F-478B-8965-B18ECD4D9D7B}"/>
              </a:ext>
            </a:extLst>
          </p:cNvPr>
          <p:cNvSpPr/>
          <p:nvPr/>
        </p:nvSpPr>
        <p:spPr>
          <a:xfrm>
            <a:off x="5288509" y="4435249"/>
            <a:ext cx="2340555" cy="573982"/>
          </a:xfrm>
          <a:prstGeom prst="wedgeRectCallout">
            <a:avLst>
              <a:gd name="adj1" fmla="val -28103"/>
              <a:gd name="adj2" fmla="val -996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Each app can be minimized separately</a:t>
            </a:r>
            <a:endParaRPr lang="en-US" sz="16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BB310067-5075-4C12-9367-C08E7D399ADD}"/>
              </a:ext>
            </a:extLst>
          </p:cNvPr>
          <p:cNvSpPr/>
          <p:nvPr/>
        </p:nvSpPr>
        <p:spPr>
          <a:xfrm>
            <a:off x="44183" y="1194960"/>
            <a:ext cx="1513089" cy="1206812"/>
          </a:xfrm>
          <a:prstGeom prst="wedgeRectCallout">
            <a:avLst>
              <a:gd name="adj1" fmla="val 83068"/>
              <a:gd name="adj2" fmla="val 280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If multiple apps are opened, they can be viewed side by side…</a:t>
            </a:r>
          </a:p>
        </p:txBody>
      </p:sp>
      <p:sp>
        <p:nvSpPr>
          <p:cNvPr id="12"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5745166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Apps– Personal Mode</a:t>
            </a:r>
            <a:endParaRPr lang="en-US" sz="3200" dirty="0"/>
          </a:p>
        </p:txBody>
      </p:sp>
      <p:sp>
        <p:nvSpPr>
          <p:cNvPr id="7" name="Text Placeholder 6"/>
          <p:cNvSpPr>
            <a:spLocks noGrp="1"/>
          </p:cNvSpPr>
          <p:nvPr>
            <p:ph type="body" sz="quarter" idx="14"/>
          </p:nvPr>
        </p:nvSpPr>
        <p:spPr>
          <a:xfrm>
            <a:off x="377731" y="34287"/>
            <a:ext cx="6459364" cy="302056"/>
          </a:xfrm>
          <a:prstGeom prst="rect">
            <a:avLst/>
          </a:prstGeom>
        </p:spPr>
        <p:txBody>
          <a:bodyPr/>
          <a:lstStyle/>
          <a:p>
            <a:pPr algn="ctr"/>
            <a:r>
              <a:rPr lang="en-US" sz="1400" dirty="0" smtClean="0"/>
              <a:t>Applications Module</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pic>
        <p:nvPicPr>
          <p:cNvPr id="3" name="Picture 2">
            <a:extLst>
              <a:ext uri="{FF2B5EF4-FFF2-40B4-BE49-F238E27FC236}">
                <a16:creationId xmlns:a16="http://schemas.microsoft.com/office/drawing/2014/main" id="{0894F08E-A211-4FB1-B5D4-34821110B297}"/>
              </a:ext>
            </a:extLst>
          </p:cNvPr>
          <p:cNvPicPr>
            <a:picLocks noChangeAspect="1"/>
          </p:cNvPicPr>
          <p:nvPr/>
        </p:nvPicPr>
        <p:blipFill>
          <a:blip r:embed="rId3"/>
          <a:stretch>
            <a:fillRect/>
          </a:stretch>
        </p:blipFill>
        <p:spPr>
          <a:xfrm>
            <a:off x="313506" y="1094025"/>
            <a:ext cx="6587814" cy="3705645"/>
          </a:xfrm>
          <a:prstGeom prst="rect">
            <a:avLst/>
          </a:prstGeom>
        </p:spPr>
      </p:pic>
      <p:sp>
        <p:nvSpPr>
          <p:cNvPr id="10" name="Speech Bubble: Rectangle 9">
            <a:extLst>
              <a:ext uri="{FF2B5EF4-FFF2-40B4-BE49-F238E27FC236}">
                <a16:creationId xmlns:a16="http://schemas.microsoft.com/office/drawing/2014/main" id="{AC9526EB-E744-4777-9865-B0D5873912A5}"/>
              </a:ext>
            </a:extLst>
          </p:cNvPr>
          <p:cNvSpPr/>
          <p:nvPr/>
        </p:nvSpPr>
        <p:spPr>
          <a:xfrm>
            <a:off x="3661084" y="4049475"/>
            <a:ext cx="1550119" cy="678932"/>
          </a:xfrm>
          <a:prstGeom prst="wedgeRectCallout">
            <a:avLst>
              <a:gd name="adj1" fmla="val -63700"/>
              <a:gd name="adj2" fmla="val 528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Mondopad is minimized…</a:t>
            </a:r>
          </a:p>
        </p:txBody>
      </p:sp>
      <p:sp>
        <p:nvSpPr>
          <p:cNvPr id="11" name="Speech Bubble: Rectangle 10">
            <a:extLst>
              <a:ext uri="{FF2B5EF4-FFF2-40B4-BE49-F238E27FC236}">
                <a16:creationId xmlns:a16="http://schemas.microsoft.com/office/drawing/2014/main" id="{535299EF-42EF-4E43-8ED2-F47C5094F586}"/>
              </a:ext>
            </a:extLst>
          </p:cNvPr>
          <p:cNvSpPr/>
          <p:nvPr/>
        </p:nvSpPr>
        <p:spPr>
          <a:xfrm>
            <a:off x="6106708" y="1620799"/>
            <a:ext cx="2641164" cy="1194249"/>
          </a:xfrm>
          <a:prstGeom prst="wedgeRectCallout">
            <a:avLst>
              <a:gd name="adj1" fmla="val -66308"/>
              <a:gd name="adj2" fmla="val 398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3</a:t>
            </a:r>
            <a:r>
              <a:rPr lang="en-US" b="1" baseline="30000" dirty="0">
                <a:solidFill>
                  <a:schemeClr val="dk1"/>
                </a:solidFill>
                <a:latin typeface="Arial" panose="020B0604020202020204" pitchFamily="34" charset="0"/>
                <a:cs typeface="Arial" panose="020B0604020202020204" pitchFamily="34" charset="0"/>
              </a:rPr>
              <a:t>rd</a:t>
            </a:r>
            <a:r>
              <a:rPr lang="en-US" b="1" dirty="0">
                <a:solidFill>
                  <a:schemeClr val="dk1"/>
                </a:solidFill>
                <a:latin typeface="Arial" panose="020B0604020202020204" pitchFamily="34" charset="0"/>
                <a:cs typeface="Arial" panose="020B0604020202020204" pitchFamily="34" charset="0"/>
              </a:rPr>
              <a:t> Party </a:t>
            </a:r>
            <a:r>
              <a:rPr lang="en-US" b="1">
                <a:solidFill>
                  <a:schemeClr val="dk1"/>
                </a:solidFill>
                <a:latin typeface="Arial" panose="020B0604020202020204" pitchFamily="34" charset="0"/>
                <a:cs typeface="Arial" panose="020B0604020202020204" pitchFamily="34" charset="0"/>
              </a:rPr>
              <a:t>Application in Personal Mode</a:t>
            </a:r>
            <a:endParaRPr lang="en-US" b="1" dirty="0">
              <a:solidFill>
                <a:schemeClr val="dk1"/>
              </a:solidFill>
              <a:latin typeface="Arial" panose="020B0604020202020204" pitchFamily="34" charset="0"/>
              <a:cs typeface="Arial" panose="020B0604020202020204" pitchFamily="34" charset="0"/>
            </a:endParaRP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Runs on Windows Desktop</a:t>
            </a:r>
            <a:endParaRPr lang="en-US" sz="16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7091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Documents – Open File Sidebar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Document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38684" y="1113527"/>
            <a:ext cx="1432047" cy="3499401"/>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Documents Open File</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Back to Documents Folder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Scroll Back/Previous </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Scroll Forward/Next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Laser Pointer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Annotation (edit over document)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Image in HD</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Rotate Left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Rotate Right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Close File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Print (requires Admin setup)</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Help</a:t>
            </a:r>
          </a:p>
        </p:txBody>
      </p:sp>
    </p:spTree>
    <p:extLst>
      <p:ext uri="{BB962C8B-B14F-4D97-AF65-F5344CB8AC3E}">
        <p14:creationId xmlns:p14="http://schemas.microsoft.com/office/powerpoint/2010/main" val="24109505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9C8072-116B-412D-B3C4-F18437C7118B}"/>
              </a:ext>
            </a:extLst>
          </p:cNvPr>
          <p:cNvPicPr>
            <a:picLocks noChangeAspect="1"/>
          </p:cNvPicPr>
          <p:nvPr/>
        </p:nvPicPr>
        <p:blipFill>
          <a:blip r:embed="rId3"/>
          <a:stretch>
            <a:fillRect/>
          </a:stretch>
        </p:blipFill>
        <p:spPr>
          <a:xfrm>
            <a:off x="905460" y="757852"/>
            <a:ext cx="7283804" cy="4097140"/>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Edit Mode</a:t>
            </a:r>
            <a:endParaRPr lang="en-US" sz="3200" dirty="0"/>
          </a:p>
        </p:txBody>
      </p:sp>
      <p:sp>
        <p:nvSpPr>
          <p:cNvPr id="7" name="Text Placeholder 6"/>
          <p:cNvSpPr>
            <a:spLocks noGrp="1"/>
          </p:cNvSpPr>
          <p:nvPr>
            <p:ph type="body" sz="quarter" idx="14"/>
          </p:nvPr>
        </p:nvSpPr>
        <p:spPr>
          <a:xfrm>
            <a:off x="490482" y="17880"/>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B942EB68-073A-4B46-86B9-7FF4010D8C9C}"/>
              </a:ext>
            </a:extLst>
          </p:cNvPr>
          <p:cNvSpPr/>
          <p:nvPr/>
        </p:nvSpPr>
        <p:spPr>
          <a:xfrm>
            <a:off x="905460" y="1122208"/>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Speech Bubble: Rectangle 16">
            <a:extLst>
              <a:ext uri="{FF2B5EF4-FFF2-40B4-BE49-F238E27FC236}">
                <a16:creationId xmlns:a16="http://schemas.microsoft.com/office/drawing/2014/main" id="{F050C761-827E-4DC8-A878-30B58CF1AB1E}"/>
              </a:ext>
            </a:extLst>
          </p:cNvPr>
          <p:cNvSpPr/>
          <p:nvPr/>
        </p:nvSpPr>
        <p:spPr>
          <a:xfrm>
            <a:off x="2817310" y="886120"/>
            <a:ext cx="1805708" cy="1070442"/>
          </a:xfrm>
          <a:prstGeom prst="wedgeRectCallout">
            <a:avLst>
              <a:gd name="adj1" fmla="val 96691"/>
              <a:gd name="adj2" fmla="val 650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2024902" y="852155"/>
            <a:ext cx="3336754" cy="1070442"/>
          </a:xfrm>
          <a:prstGeom prst="wedgeRectCallout">
            <a:avLst>
              <a:gd name="adj1" fmla="val -66561"/>
              <a:gd name="adj2" fmla="val -52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Use Edit Mode to Configurate MP Bottom Bar</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Admin pin code is required</a:t>
            </a:r>
          </a:p>
        </p:txBody>
      </p:sp>
    </p:spTree>
    <p:extLst>
      <p:ext uri="{BB962C8B-B14F-4D97-AF65-F5344CB8AC3E}">
        <p14:creationId xmlns:p14="http://schemas.microsoft.com/office/powerpoint/2010/main" val="518347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FC39A0-B22A-4F8C-B916-95D720FD9570}"/>
              </a:ext>
            </a:extLst>
          </p:cNvPr>
          <p:cNvPicPr>
            <a:picLocks noChangeAspect="1"/>
          </p:cNvPicPr>
          <p:nvPr/>
        </p:nvPicPr>
        <p:blipFill>
          <a:blip r:embed="rId3"/>
          <a:stretch>
            <a:fillRect/>
          </a:stretch>
        </p:blipFill>
        <p:spPr>
          <a:xfrm>
            <a:off x="1051939" y="812124"/>
            <a:ext cx="7710663" cy="4176609"/>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smtClean="0"/>
              <a:t>Applications </a:t>
            </a:r>
            <a:r>
              <a:rPr lang="en-US" altLang="zh-CN" sz="3200" dirty="0"/>
              <a:t>– Edit Mode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B942EB68-073A-4B46-86B9-7FF4010D8C9C}"/>
              </a:ext>
            </a:extLst>
          </p:cNvPr>
          <p:cNvSpPr/>
          <p:nvPr/>
        </p:nvSpPr>
        <p:spPr>
          <a:xfrm>
            <a:off x="986088" y="1159916"/>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5903717" y="1017104"/>
            <a:ext cx="2789063" cy="1989431"/>
          </a:xfrm>
          <a:prstGeom prst="wedgeRectCallout">
            <a:avLst>
              <a:gd name="adj1" fmla="val -72902"/>
              <a:gd name="adj2" fmla="val -3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600" b="1" dirty="0">
                <a:solidFill>
                  <a:schemeClr val="dk1"/>
                </a:solidFill>
                <a:latin typeface="Arial" panose="020B0604020202020204" pitchFamily="34" charset="0"/>
                <a:cs typeface="Arial" panose="020B0604020202020204" pitchFamily="34" charset="0"/>
              </a:rPr>
              <a:t>Add App</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User can add any Windows App to Mondopad Bottom Bar </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Drag and drop an app from top section to bottom section</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When in Edit Mode, all disabled MP modules will show here too, so user can add them in bottom bar.  </a:t>
            </a:r>
          </a:p>
        </p:txBody>
      </p:sp>
      <p:sp>
        <p:nvSpPr>
          <p:cNvPr id="13" name="Speech Bubble: Rectangle 12">
            <a:extLst>
              <a:ext uri="{FF2B5EF4-FFF2-40B4-BE49-F238E27FC236}">
                <a16:creationId xmlns:a16="http://schemas.microsoft.com/office/drawing/2014/main" id="{365E0488-520B-47AA-A69E-7A4B97D50A5A}"/>
              </a:ext>
            </a:extLst>
          </p:cNvPr>
          <p:cNvSpPr/>
          <p:nvPr/>
        </p:nvSpPr>
        <p:spPr>
          <a:xfrm>
            <a:off x="5557041" y="3048137"/>
            <a:ext cx="3529234" cy="1180730"/>
          </a:xfrm>
          <a:prstGeom prst="wedgeRectCallout">
            <a:avLst>
              <a:gd name="adj1" fmla="val -64381"/>
              <a:gd name="adj2" fmla="val 132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600" b="1" dirty="0">
                <a:solidFill>
                  <a:schemeClr val="dk1"/>
                </a:solidFill>
                <a:latin typeface="Arial" panose="020B0604020202020204" pitchFamily="34" charset="0"/>
                <a:cs typeface="Arial" panose="020B0604020202020204" pitchFamily="34" charset="0"/>
              </a:rPr>
              <a:t>Remove App</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Click on X on the upper left corner to remove the app from Mondopad Bottom Bar</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Other than Applications and Settings modules, all other MP modules can be removed</a:t>
            </a:r>
          </a:p>
        </p:txBody>
      </p:sp>
      <p:sp>
        <p:nvSpPr>
          <p:cNvPr id="15" name="Speech Bubble: Rectangle 14">
            <a:extLst>
              <a:ext uri="{FF2B5EF4-FFF2-40B4-BE49-F238E27FC236}">
                <a16:creationId xmlns:a16="http://schemas.microsoft.com/office/drawing/2014/main" id="{175C81D8-6595-42F0-AAEA-683F68C9D53D}"/>
              </a:ext>
            </a:extLst>
          </p:cNvPr>
          <p:cNvSpPr/>
          <p:nvPr/>
        </p:nvSpPr>
        <p:spPr>
          <a:xfrm>
            <a:off x="4541638" y="4348448"/>
            <a:ext cx="2232538" cy="768869"/>
          </a:xfrm>
          <a:prstGeom prst="wedgeRectCallout">
            <a:avLst>
              <a:gd name="adj1" fmla="val -53959"/>
              <a:gd name="adj2" fmla="val -489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Reorder</a:t>
            </a:r>
          </a:p>
          <a:p>
            <a:pPr algn="ctr"/>
            <a:endParaRPr lang="en-US" sz="800" b="1" dirty="0">
              <a:solidFill>
                <a:schemeClr val="dk1"/>
              </a:solidFill>
              <a:latin typeface="Arial" panose="020B0604020202020204" pitchFamily="34" charset="0"/>
              <a:cs typeface="Arial" panose="020B0604020202020204" pitchFamily="34" charset="0"/>
            </a:endParaRPr>
          </a:p>
          <a:p>
            <a:pPr algn="ctr"/>
            <a:r>
              <a:rPr lang="en-US" sz="1200" dirty="0">
                <a:solidFill>
                  <a:schemeClr val="dk1"/>
                </a:solidFill>
                <a:latin typeface="Arial" panose="020B0604020202020204" pitchFamily="34" charset="0"/>
                <a:cs typeface="Arial" panose="020B0604020202020204" pitchFamily="34" charset="0"/>
              </a:rPr>
              <a:t>Long hold and drag to put the selected app in desired order</a:t>
            </a:r>
          </a:p>
        </p:txBody>
      </p:sp>
      <p:sp>
        <p:nvSpPr>
          <p:cNvPr id="16" name="Speech Bubble: Rectangle 15">
            <a:extLst>
              <a:ext uri="{FF2B5EF4-FFF2-40B4-BE49-F238E27FC236}">
                <a16:creationId xmlns:a16="http://schemas.microsoft.com/office/drawing/2014/main" id="{2DBCD64F-D2B1-4BCB-B25D-05141D987E96}"/>
              </a:ext>
            </a:extLst>
          </p:cNvPr>
          <p:cNvSpPr/>
          <p:nvPr/>
        </p:nvSpPr>
        <p:spPr>
          <a:xfrm>
            <a:off x="5865" y="2649081"/>
            <a:ext cx="1853525" cy="739964"/>
          </a:xfrm>
          <a:prstGeom prst="wedgeRectCallout">
            <a:avLst>
              <a:gd name="adj1" fmla="val 12460"/>
              <a:gd name="adj2" fmla="val -937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Use “Done” or “Admin Logout” to exit Edit Mode</a:t>
            </a:r>
          </a:p>
        </p:txBody>
      </p:sp>
      <p:sp>
        <p:nvSpPr>
          <p:cNvPr id="18" name="Speech Bubble: Rectangle 17">
            <a:extLst>
              <a:ext uri="{FF2B5EF4-FFF2-40B4-BE49-F238E27FC236}">
                <a16:creationId xmlns:a16="http://schemas.microsoft.com/office/drawing/2014/main" id="{8488AF31-3C4F-4BD7-9162-2B5911AC03DB}"/>
              </a:ext>
            </a:extLst>
          </p:cNvPr>
          <p:cNvSpPr/>
          <p:nvPr/>
        </p:nvSpPr>
        <p:spPr>
          <a:xfrm>
            <a:off x="1925241" y="2089268"/>
            <a:ext cx="2068069" cy="1070442"/>
          </a:xfrm>
          <a:prstGeom prst="wedgeRectCallout">
            <a:avLst>
              <a:gd name="adj1" fmla="val 58470"/>
              <a:gd name="adj2" fmla="val -16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dk1"/>
                </a:solidFill>
                <a:latin typeface="Arial" panose="020B0604020202020204" pitchFamily="34" charset="0"/>
                <a:cs typeface="Arial" panose="020B0604020202020204" pitchFamily="34" charset="0"/>
              </a:rPr>
              <a:t>top section</a:t>
            </a:r>
          </a:p>
          <a:p>
            <a:pPr algn="ctr"/>
            <a:r>
              <a:rPr lang="en-US" b="1" dirty="0">
                <a:solidFill>
                  <a:schemeClr val="dk1"/>
                </a:solidFill>
                <a:latin typeface="Arial" panose="020B0604020202020204" pitchFamily="34" charset="0"/>
                <a:cs typeface="Arial" panose="020B0604020202020204" pitchFamily="34" charset="0"/>
              </a:rPr>
              <a:t>All Apps List</a:t>
            </a:r>
          </a:p>
          <a:p>
            <a:pPr algn="ctr"/>
            <a:endParaRPr lang="en-US" sz="900" b="1" dirty="0">
              <a:solidFill>
                <a:schemeClr val="dk1"/>
              </a:solidFill>
              <a:latin typeface="Arial" panose="020B0604020202020204" pitchFamily="34" charset="0"/>
              <a:cs typeface="Arial" panose="020B0604020202020204" pitchFamily="34" charset="0"/>
            </a:endParaRPr>
          </a:p>
        </p:txBody>
      </p:sp>
      <p:sp>
        <p:nvSpPr>
          <p:cNvPr id="19" name="Speech Bubble: Rectangle 18">
            <a:extLst>
              <a:ext uri="{FF2B5EF4-FFF2-40B4-BE49-F238E27FC236}">
                <a16:creationId xmlns:a16="http://schemas.microsoft.com/office/drawing/2014/main" id="{B303E9FB-5043-44C4-B760-28D16DFD4095}"/>
              </a:ext>
            </a:extLst>
          </p:cNvPr>
          <p:cNvSpPr/>
          <p:nvPr/>
        </p:nvSpPr>
        <p:spPr>
          <a:xfrm>
            <a:off x="1875415" y="3932396"/>
            <a:ext cx="2062276" cy="859080"/>
          </a:xfrm>
          <a:prstGeom prst="wedgeRectCallout">
            <a:avLst>
              <a:gd name="adj1" fmla="val 61968"/>
              <a:gd name="adj2" fmla="val -269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dk1"/>
                </a:solidFill>
                <a:latin typeface="Arial" panose="020B0604020202020204" pitchFamily="34" charset="0"/>
                <a:cs typeface="Arial" panose="020B0604020202020204" pitchFamily="34" charset="0"/>
              </a:rPr>
              <a:t>bottom section</a:t>
            </a:r>
          </a:p>
          <a:p>
            <a:pPr algn="ctr"/>
            <a:r>
              <a:rPr lang="en-US" b="1" dirty="0">
                <a:solidFill>
                  <a:schemeClr val="dk1"/>
                </a:solidFill>
                <a:latin typeface="Arial" panose="020B0604020202020204" pitchFamily="34" charset="0"/>
                <a:cs typeface="Arial" panose="020B0604020202020204" pitchFamily="34" charset="0"/>
              </a:rPr>
              <a:t>Bottom Bar Configuration</a:t>
            </a:r>
          </a:p>
          <a:p>
            <a:pPr algn="ctr"/>
            <a:endParaRPr lang="en-US" sz="900" b="1" dirty="0">
              <a:solidFill>
                <a:schemeClr val="dk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518294D-19B6-4EDA-9120-3DDAE215BAF4}"/>
              </a:ext>
            </a:extLst>
          </p:cNvPr>
          <p:cNvSpPr/>
          <p:nvPr/>
        </p:nvSpPr>
        <p:spPr>
          <a:xfrm>
            <a:off x="981866" y="1865494"/>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07417C17-6103-4539-8264-BEED8F843EE2}"/>
              </a:ext>
            </a:extLst>
          </p:cNvPr>
          <p:cNvSpPr/>
          <p:nvPr/>
        </p:nvSpPr>
        <p:spPr>
          <a:xfrm>
            <a:off x="1966557" y="795052"/>
            <a:ext cx="3022543" cy="1070442"/>
          </a:xfrm>
          <a:prstGeom prst="wedgeRectCallout">
            <a:avLst>
              <a:gd name="adj1" fmla="val -25182"/>
              <a:gd name="adj2" fmla="val -82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Edit Mode</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Use Edit Mode to Configure Mondopad Bottom Bar</a:t>
            </a:r>
          </a:p>
        </p:txBody>
      </p:sp>
      <p:sp>
        <p:nvSpPr>
          <p:cNvPr id="17"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17007161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80B30F-8247-4D33-B620-497374A1625A}"/>
              </a:ext>
            </a:extLst>
          </p:cNvPr>
          <p:cNvPicPr>
            <a:picLocks noChangeAspect="1"/>
          </p:cNvPicPr>
          <p:nvPr/>
        </p:nvPicPr>
        <p:blipFill>
          <a:blip r:embed="rId3"/>
          <a:stretch>
            <a:fillRect/>
          </a:stretch>
        </p:blipFill>
        <p:spPr>
          <a:xfrm>
            <a:off x="780228" y="976833"/>
            <a:ext cx="7178463" cy="3888334"/>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Edit Mode</a:t>
            </a:r>
            <a:endParaRPr lang="en-US" sz="3200" dirty="0"/>
          </a:p>
        </p:txBody>
      </p:sp>
      <p:sp>
        <p:nvSpPr>
          <p:cNvPr id="7" name="Text Placeholder 6"/>
          <p:cNvSpPr>
            <a:spLocks noGrp="1"/>
          </p:cNvSpPr>
          <p:nvPr>
            <p:ph type="body" sz="quarter" idx="14"/>
          </p:nvPr>
        </p:nvSpPr>
        <p:spPr>
          <a:xfrm>
            <a:off x="1206462" y="52058"/>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B942EB68-073A-4B46-86B9-7FF4010D8C9C}"/>
              </a:ext>
            </a:extLst>
          </p:cNvPr>
          <p:cNvSpPr/>
          <p:nvPr/>
        </p:nvSpPr>
        <p:spPr>
          <a:xfrm>
            <a:off x="741322" y="1654398"/>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0" y="672791"/>
            <a:ext cx="1947111" cy="918042"/>
          </a:xfrm>
          <a:prstGeom prst="wedgeRectCallout">
            <a:avLst>
              <a:gd name="adj1" fmla="val -11361"/>
              <a:gd name="adj2" fmla="val 697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Default</a:t>
            </a:r>
          </a:p>
          <a:p>
            <a:pPr algn="ctr"/>
            <a:endParaRPr lang="en-US" sz="800" b="1" dirty="0">
              <a:solidFill>
                <a:schemeClr val="dk1"/>
              </a:solidFill>
              <a:latin typeface="Arial" panose="020B0604020202020204" pitchFamily="34" charset="0"/>
              <a:cs typeface="Arial" panose="020B0604020202020204" pitchFamily="34" charset="0"/>
            </a:endParaRPr>
          </a:p>
          <a:p>
            <a:pPr algn="ctr"/>
            <a:r>
              <a:rPr lang="en-US" sz="1200" dirty="0">
                <a:solidFill>
                  <a:schemeClr val="dk1"/>
                </a:solidFill>
                <a:latin typeface="Arial" panose="020B0604020202020204" pitchFamily="34" charset="0"/>
                <a:cs typeface="Arial" panose="020B0604020202020204" pitchFamily="34" charset="0"/>
              </a:rPr>
              <a:t>Use “Default” to reset the bottom bar to the default selection and order</a:t>
            </a:r>
          </a:p>
        </p:txBody>
      </p:sp>
      <p:sp>
        <p:nvSpPr>
          <p:cNvPr id="12" name="Speech Bubble: Rectangle 11">
            <a:extLst>
              <a:ext uri="{FF2B5EF4-FFF2-40B4-BE49-F238E27FC236}">
                <a16:creationId xmlns:a16="http://schemas.microsoft.com/office/drawing/2014/main" id="{3C194A50-CC16-4198-BABF-F7F3D862CE76}"/>
              </a:ext>
            </a:extLst>
          </p:cNvPr>
          <p:cNvSpPr/>
          <p:nvPr/>
        </p:nvSpPr>
        <p:spPr>
          <a:xfrm>
            <a:off x="3925372" y="824433"/>
            <a:ext cx="5218628" cy="3131474"/>
          </a:xfrm>
          <a:prstGeom prst="wedgeRectCallout">
            <a:avLst>
              <a:gd name="adj1" fmla="val -54061"/>
              <a:gd name="adj2" fmla="val -76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Other Options</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Long hold or right click on an app icon in top section to show the contextual menu.</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Instead of drag and drop, user can choose “Add to Bottom Bar” in the menu to add the selected app to MP bottom bar.</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Choose “Hide” to remove an app from the All Apps list. This app will be not show up in the Applications Module until user does a factory reset or manually changes the configuration file.   (see Config File slide for details)</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User can also find the directory the app is in with “Copy Path”</a:t>
            </a:r>
          </a:p>
        </p:txBody>
      </p:sp>
      <p:sp>
        <p:nvSpPr>
          <p:cNvPr id="13" name="Oval 12">
            <a:extLst>
              <a:ext uri="{FF2B5EF4-FFF2-40B4-BE49-F238E27FC236}">
                <a16:creationId xmlns:a16="http://schemas.microsoft.com/office/drawing/2014/main" id="{19AD3554-91C1-4FBF-8284-2BF4A24BDCBB}"/>
              </a:ext>
            </a:extLst>
          </p:cNvPr>
          <p:cNvSpPr/>
          <p:nvPr/>
        </p:nvSpPr>
        <p:spPr>
          <a:xfrm>
            <a:off x="2541997" y="1912193"/>
            <a:ext cx="1230975" cy="69443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a16="http://schemas.microsoft.com/office/drawing/2014/main" id="{14A4FE51-AF7A-481A-AF67-055B4475D4E3}"/>
              </a:ext>
            </a:extLst>
          </p:cNvPr>
          <p:cNvSpPr/>
          <p:nvPr/>
        </p:nvSpPr>
        <p:spPr>
          <a:xfrm>
            <a:off x="73345" y="3704705"/>
            <a:ext cx="3278147" cy="1070442"/>
          </a:xfrm>
          <a:prstGeom prst="wedgeRectCallout">
            <a:avLst>
              <a:gd name="adj1" fmla="val -24415"/>
              <a:gd name="adj2" fmla="val -1380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Return to Desktop</a:t>
            </a:r>
          </a:p>
          <a:p>
            <a:pPr algn="ctr"/>
            <a:endParaRPr lang="en-US" sz="800" b="1" dirty="0">
              <a:solidFill>
                <a:schemeClr val="dk1"/>
              </a:solidFill>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Allow user to minimize MP and return to Windows desktop even in Kiosk Mode</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In Kiosk Mode, admin pin is required</a:t>
            </a:r>
          </a:p>
        </p:txBody>
      </p:sp>
      <p:sp>
        <p:nvSpPr>
          <p:cNvPr id="16" name="Oval 15">
            <a:extLst>
              <a:ext uri="{FF2B5EF4-FFF2-40B4-BE49-F238E27FC236}">
                <a16:creationId xmlns:a16="http://schemas.microsoft.com/office/drawing/2014/main" id="{DB7AAF8F-B7A2-4AB0-8886-5FBC66CDB863}"/>
              </a:ext>
            </a:extLst>
          </p:cNvPr>
          <p:cNvSpPr/>
          <p:nvPr/>
        </p:nvSpPr>
        <p:spPr>
          <a:xfrm>
            <a:off x="763300" y="2320480"/>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8636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064275-B2F4-4ED3-B824-30E59654E0D1}"/>
              </a:ext>
            </a:extLst>
          </p:cNvPr>
          <p:cNvPicPr>
            <a:picLocks noChangeAspect="1"/>
          </p:cNvPicPr>
          <p:nvPr/>
        </p:nvPicPr>
        <p:blipFill>
          <a:blip r:embed="rId3"/>
          <a:stretch>
            <a:fillRect/>
          </a:stretch>
        </p:blipFill>
        <p:spPr>
          <a:xfrm>
            <a:off x="1008071" y="834931"/>
            <a:ext cx="7378148" cy="3996497"/>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a:t>Configured Bottom Bar Sample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15" name="Speech Bubble: Rectangle 14">
            <a:extLst>
              <a:ext uri="{FF2B5EF4-FFF2-40B4-BE49-F238E27FC236}">
                <a16:creationId xmlns:a16="http://schemas.microsoft.com/office/drawing/2014/main" id="{14A4FE51-AF7A-481A-AF67-055B4475D4E3}"/>
              </a:ext>
            </a:extLst>
          </p:cNvPr>
          <p:cNvSpPr/>
          <p:nvPr/>
        </p:nvSpPr>
        <p:spPr>
          <a:xfrm>
            <a:off x="286792" y="2506973"/>
            <a:ext cx="2130062" cy="1070442"/>
          </a:xfrm>
          <a:prstGeom prst="wedgeRectCallout">
            <a:avLst>
              <a:gd name="adj1" fmla="val 26853"/>
              <a:gd name="adj2" fmla="val 1115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Added 3</a:t>
            </a:r>
            <a:r>
              <a:rPr lang="en-US" sz="1600" b="1" baseline="30000" dirty="0">
                <a:solidFill>
                  <a:schemeClr val="dk1"/>
                </a:solidFill>
                <a:latin typeface="Arial" panose="020B0604020202020204" pitchFamily="34" charset="0"/>
                <a:cs typeface="Arial" panose="020B0604020202020204" pitchFamily="34" charset="0"/>
              </a:rPr>
              <a:t>rd</a:t>
            </a:r>
            <a:r>
              <a:rPr lang="en-US" sz="1600" b="1" dirty="0">
                <a:solidFill>
                  <a:schemeClr val="dk1"/>
                </a:solidFill>
                <a:latin typeface="Arial" panose="020B0604020202020204" pitchFamily="34" charset="0"/>
                <a:cs typeface="Arial" panose="020B0604020202020204" pitchFamily="34" charset="0"/>
              </a:rPr>
              <a:t> Party Applications in the Bottom Bar as Favorites</a:t>
            </a:r>
            <a:endParaRPr lang="en-US" sz="1200" b="1" dirty="0">
              <a:solidFill>
                <a:schemeClr val="dk1"/>
              </a:solidFill>
              <a:latin typeface="Arial" panose="020B0604020202020204" pitchFamily="34" charset="0"/>
              <a:cs typeface="Arial" panose="020B0604020202020204" pitchFamily="34" charset="0"/>
            </a:endParaRPr>
          </a:p>
        </p:txBody>
      </p:sp>
      <p:sp>
        <p:nvSpPr>
          <p:cNvPr id="17" name="Speech Bubble: Rectangle 16">
            <a:extLst>
              <a:ext uri="{FF2B5EF4-FFF2-40B4-BE49-F238E27FC236}">
                <a16:creationId xmlns:a16="http://schemas.microsoft.com/office/drawing/2014/main" id="{64A6CA2F-F1D0-4385-A5D8-A7454D9AAA75}"/>
              </a:ext>
            </a:extLst>
          </p:cNvPr>
          <p:cNvSpPr/>
          <p:nvPr/>
        </p:nvSpPr>
        <p:spPr>
          <a:xfrm>
            <a:off x="4068582" y="2506973"/>
            <a:ext cx="1202283" cy="957812"/>
          </a:xfrm>
          <a:prstGeom prst="wedgeRectCallout">
            <a:avLst>
              <a:gd name="adj1" fmla="val 2582"/>
              <a:gd name="adj2" fmla="val 11840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Reordered Modules</a:t>
            </a:r>
            <a:endParaRPr lang="en-US" sz="1200" dirty="0">
              <a:solidFill>
                <a:schemeClr val="dk1"/>
              </a:solidFill>
              <a:latin typeface="Arial" panose="020B0604020202020204" pitchFamily="34" charset="0"/>
              <a:cs typeface="Arial" panose="020B0604020202020204" pitchFamily="34" charset="0"/>
            </a:endParaRPr>
          </a:p>
        </p:txBody>
      </p:sp>
      <p:sp>
        <p:nvSpPr>
          <p:cNvPr id="18" name="Speech Bubble: Rectangle 17">
            <a:extLst>
              <a:ext uri="{FF2B5EF4-FFF2-40B4-BE49-F238E27FC236}">
                <a16:creationId xmlns:a16="http://schemas.microsoft.com/office/drawing/2014/main" id="{B2A065B4-176F-40F9-B980-967237F06058}"/>
              </a:ext>
            </a:extLst>
          </p:cNvPr>
          <p:cNvSpPr/>
          <p:nvPr/>
        </p:nvSpPr>
        <p:spPr>
          <a:xfrm>
            <a:off x="5380549" y="2506973"/>
            <a:ext cx="1415100" cy="956811"/>
          </a:xfrm>
          <a:prstGeom prst="wedgeRectCallout">
            <a:avLst>
              <a:gd name="adj1" fmla="val -9484"/>
              <a:gd name="adj2" fmla="val 1207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If an added Favorite is running, it is underlined</a:t>
            </a:r>
            <a:endParaRPr lang="en-US" sz="1100" dirty="0">
              <a:solidFill>
                <a:schemeClr val="dk1"/>
              </a:solidFill>
              <a:latin typeface="Arial" panose="020B0604020202020204" pitchFamily="34" charset="0"/>
              <a:cs typeface="Arial" panose="020B0604020202020204" pitchFamily="34" charset="0"/>
            </a:endParaRPr>
          </a:p>
        </p:txBody>
      </p:sp>
      <p:sp>
        <p:nvSpPr>
          <p:cNvPr id="19" name="Speech Bubble: Rectangle 18">
            <a:extLst>
              <a:ext uri="{FF2B5EF4-FFF2-40B4-BE49-F238E27FC236}">
                <a16:creationId xmlns:a16="http://schemas.microsoft.com/office/drawing/2014/main" id="{FE7A652C-CBCE-4F2E-9822-15E8E730454B}"/>
              </a:ext>
            </a:extLst>
          </p:cNvPr>
          <p:cNvSpPr/>
          <p:nvPr/>
        </p:nvSpPr>
        <p:spPr>
          <a:xfrm>
            <a:off x="6977435" y="2507974"/>
            <a:ext cx="1444135" cy="956811"/>
          </a:xfrm>
          <a:prstGeom prst="wedgeRectCallout">
            <a:avLst>
              <a:gd name="adj1" fmla="val -15277"/>
              <a:gd name="adj2" fmla="val 1242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Followed by apps running on the desktop (not favorites)</a:t>
            </a:r>
            <a:endParaRPr lang="en-US" sz="1100" dirty="0">
              <a:solidFill>
                <a:schemeClr val="dk1"/>
              </a:solidFill>
              <a:latin typeface="Arial" panose="020B0604020202020204" pitchFamily="34" charset="0"/>
              <a:cs typeface="Arial" panose="020B0604020202020204" pitchFamily="34" charset="0"/>
            </a:endParaRPr>
          </a:p>
        </p:txBody>
      </p:sp>
      <p:sp>
        <p:nvSpPr>
          <p:cNvPr id="13" name="Speech Bubble: Rectangle 12">
            <a:extLst>
              <a:ext uri="{FF2B5EF4-FFF2-40B4-BE49-F238E27FC236}">
                <a16:creationId xmlns:a16="http://schemas.microsoft.com/office/drawing/2014/main" id="{7AA86FF7-A46F-49F6-8495-B89791DB481A}"/>
              </a:ext>
            </a:extLst>
          </p:cNvPr>
          <p:cNvSpPr/>
          <p:nvPr/>
        </p:nvSpPr>
        <p:spPr>
          <a:xfrm>
            <a:off x="2598640" y="2507974"/>
            <a:ext cx="1415100" cy="956811"/>
          </a:xfrm>
          <a:prstGeom prst="wedgeRectCallout">
            <a:avLst>
              <a:gd name="adj1" fmla="val -46241"/>
              <a:gd name="adj2" fmla="val 1280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Favorite </a:t>
            </a:r>
            <a:r>
              <a:rPr lang="en-US" sz="1400" dirty="0" smtClean="0">
                <a:solidFill>
                  <a:schemeClr val="dk1"/>
                </a:solidFill>
                <a:latin typeface="Arial" panose="020B0604020202020204" pitchFamily="34" charset="0"/>
                <a:cs typeface="Arial" panose="020B0604020202020204" pitchFamily="34" charset="0"/>
              </a:rPr>
              <a:t>CONX </a:t>
            </a:r>
            <a:r>
              <a:rPr lang="en-US" sz="1400" dirty="0">
                <a:solidFill>
                  <a:schemeClr val="dk1"/>
                </a:solidFill>
                <a:latin typeface="Arial" panose="020B0604020202020204" pitchFamily="34" charset="0"/>
                <a:cs typeface="Arial" panose="020B0604020202020204" pitchFamily="34" charset="0"/>
              </a:rPr>
              <a:t>Call Shortcuts</a:t>
            </a:r>
            <a:endParaRPr lang="en-US" sz="1100" dirty="0">
              <a:solidFill>
                <a:schemeClr val="dk1"/>
              </a:solidFill>
              <a:latin typeface="Arial" panose="020B0604020202020204" pitchFamily="34" charset="0"/>
              <a:cs typeface="Arial" panose="020B0604020202020204" pitchFamily="34" charset="0"/>
            </a:endParaRPr>
          </a:p>
        </p:txBody>
      </p:sp>
      <p:sp>
        <p:nvSpPr>
          <p:cNvPr id="12"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3566504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Kiosk Mode in Dual Screen</a:t>
            </a:r>
          </a:p>
        </p:txBody>
      </p:sp>
      <p:sp>
        <p:nvSpPr>
          <p:cNvPr id="3" name="Content Placeholder 2"/>
          <p:cNvSpPr>
            <a:spLocks noGrp="1"/>
          </p:cNvSpPr>
          <p:nvPr>
            <p:ph sz="quarter" idx="13"/>
          </p:nvPr>
        </p:nvSpPr>
        <p:spPr>
          <a:xfrm>
            <a:off x="821376" y="1195211"/>
            <a:ext cx="7311833" cy="3419790"/>
          </a:xfrm>
        </p:spPr>
        <p:txBody>
          <a:bodyPr/>
          <a:lstStyle/>
          <a:p>
            <a:r>
              <a:rPr lang="en-US" sz="1400" dirty="0"/>
              <a:t>Kiosk Mode</a:t>
            </a:r>
          </a:p>
          <a:p>
            <a:pPr lvl="1"/>
            <a:r>
              <a:rPr lang="en-US" sz="1400" dirty="0"/>
              <a:t>When opening up a 3</a:t>
            </a:r>
            <a:r>
              <a:rPr lang="en-US" sz="1400" baseline="30000" dirty="0"/>
              <a:t>rd</a:t>
            </a:r>
            <a:r>
              <a:rPr lang="en-US" sz="1400" dirty="0"/>
              <a:t> party application, both screens will switch to the 3</a:t>
            </a:r>
            <a:r>
              <a:rPr lang="en-US" sz="1400" baseline="30000" dirty="0"/>
              <a:t>rd</a:t>
            </a:r>
            <a:r>
              <a:rPr lang="en-US" sz="1400" dirty="0"/>
              <a:t> party application mode (show Mondopad Background Only).  </a:t>
            </a:r>
          </a:p>
          <a:p>
            <a:pPr lvl="1"/>
            <a:r>
              <a:rPr lang="en-US" sz="1400" dirty="0"/>
              <a:t>User can choose to use one screen for 3</a:t>
            </a:r>
            <a:r>
              <a:rPr lang="en-US" sz="1400" baseline="30000" dirty="0"/>
              <a:t>rd</a:t>
            </a:r>
            <a:r>
              <a:rPr lang="en-US" sz="1400" dirty="0"/>
              <a:t> party applications, and open a Mondopad module (such as whiteboard or video meeting) in the other screen via the bottom bar. </a:t>
            </a:r>
          </a:p>
          <a:p>
            <a:endParaRPr lang="en-US" dirty="0"/>
          </a:p>
        </p:txBody>
      </p:sp>
      <p:sp>
        <p:nvSpPr>
          <p:cNvPr id="8"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11755950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Configuration File</a:t>
            </a:r>
            <a:endParaRPr lang="en-US" sz="3200" dirty="0"/>
          </a:p>
        </p:txBody>
      </p:sp>
      <p:sp>
        <p:nvSpPr>
          <p:cNvPr id="7" name="Text Placeholder 6"/>
          <p:cNvSpPr>
            <a:spLocks noGrp="1"/>
          </p:cNvSpPr>
          <p:nvPr>
            <p:ph type="body" sz="quarter" idx="14"/>
          </p:nvPr>
        </p:nvSpPr>
        <p:spPr>
          <a:xfrm>
            <a:off x="1369212" y="55596"/>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885535" y="817679"/>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File Location:  </a:t>
            </a:r>
            <a:r>
              <a:rPr lang="en-US" sz="1200" dirty="0">
                <a:solidFill>
                  <a:schemeClr val="dk1"/>
                </a:solidFill>
                <a:latin typeface="Arial" panose="020B0604020202020204" pitchFamily="34" charset="0"/>
                <a:cs typeface="Arial" panose="020B0604020202020204" pitchFamily="34" charset="0"/>
              </a:rPr>
              <a:t>C:\ProgramData\InFocus\AppsFilter\Config.xml</a:t>
            </a:r>
          </a:p>
          <a:p>
            <a:r>
              <a:rPr lang="en-US" dirty="0"/>
              <a:t>Purpose: to specify which applications/files to show in the Mondopad Applications Module</a:t>
            </a:r>
          </a:p>
          <a:p>
            <a:pPr lvl="1"/>
            <a:r>
              <a:rPr lang="en-US" dirty="0"/>
              <a:t>If this configuration file does not exist or is blank, applications module will display all applications installed on the Mondopad</a:t>
            </a:r>
          </a:p>
          <a:p>
            <a:pPr lvl="1"/>
            <a:r>
              <a:rPr lang="en-US" dirty="0" err="1"/>
              <a:t>WhiteList</a:t>
            </a:r>
            <a:r>
              <a:rPr lang="en-US" dirty="0"/>
              <a:t> always proceeds </a:t>
            </a:r>
            <a:r>
              <a:rPr lang="en-US" dirty="0" err="1"/>
              <a:t>BlackList</a:t>
            </a:r>
            <a:r>
              <a:rPr lang="en-US" dirty="0"/>
              <a:t>, which means items listed in </a:t>
            </a:r>
            <a:r>
              <a:rPr lang="en-US" dirty="0" err="1"/>
              <a:t>WhiteList</a:t>
            </a:r>
            <a:r>
              <a:rPr lang="en-US" dirty="0"/>
              <a:t> will always be shown</a:t>
            </a:r>
          </a:p>
          <a:p>
            <a:pPr lvl="1"/>
            <a:r>
              <a:rPr lang="en-US" dirty="0"/>
              <a:t>User can use xml &lt;!--  --&gt; to hide a rule in the configuration file</a:t>
            </a:r>
          </a:p>
          <a:p>
            <a:pPr lvl="1"/>
            <a:r>
              <a:rPr lang="en-US" dirty="0"/>
              <a:t>Once an item is removed from the Applications Module, user needs to manually edit this configuration file to unhide it</a:t>
            </a:r>
          </a:p>
          <a:p>
            <a:pPr lvl="1"/>
            <a:r>
              <a:rPr lang="en-US" dirty="0"/>
              <a:t>Factory Reset will reset all the rules and revert back to the default configuration file. </a:t>
            </a:r>
          </a:p>
          <a:p>
            <a:pPr lvl="1"/>
            <a:endParaRPr lang="en-US" dirty="0"/>
          </a:p>
        </p:txBody>
      </p:sp>
      <p:graphicFrame>
        <p:nvGraphicFramePr>
          <p:cNvPr id="17" name="Object 16">
            <a:extLst>
              <a:ext uri="{FF2B5EF4-FFF2-40B4-BE49-F238E27FC236}">
                <a16:creationId xmlns:a16="http://schemas.microsoft.com/office/drawing/2014/main" id="{F0D88E42-C2F7-49FB-9960-50B54F0C4F73}"/>
              </a:ext>
            </a:extLst>
          </p:cNvPr>
          <p:cNvGraphicFramePr>
            <a:graphicFrameLocks noChangeAspect="1"/>
          </p:cNvGraphicFramePr>
          <p:nvPr>
            <p:extLst/>
          </p:nvPr>
        </p:nvGraphicFramePr>
        <p:xfrm>
          <a:off x="7532375" y="4325821"/>
          <a:ext cx="528637" cy="409575"/>
        </p:xfrm>
        <a:graphic>
          <a:graphicData uri="http://schemas.openxmlformats.org/presentationml/2006/ole">
            <mc:AlternateContent xmlns:mc="http://schemas.openxmlformats.org/markup-compatibility/2006">
              <mc:Choice xmlns:v="urn:schemas-microsoft-com:vml" Requires="v">
                <p:oleObj spid="_x0000_s2052" name="Packager Shell Object" showAsIcon="1" r:id="rId5" imgW="528480" imgH="409320" progId="Package">
                  <p:embed/>
                </p:oleObj>
              </mc:Choice>
              <mc:Fallback>
                <p:oleObj name="Packager Shell Object" showAsIcon="1" r:id="rId5" imgW="528480" imgH="409320" progId="Package">
                  <p:embed/>
                  <p:pic>
                    <p:nvPicPr>
                      <p:cNvPr id="17" name="Object 16">
                        <a:extLst>
                          <a:ext uri="{FF2B5EF4-FFF2-40B4-BE49-F238E27FC236}">
                            <a16:creationId xmlns:a16="http://schemas.microsoft.com/office/drawing/2014/main" id="{F0D88E42-C2F7-49FB-9960-50B54F0C4F73}"/>
                          </a:ext>
                        </a:extLst>
                      </p:cNvPr>
                      <p:cNvPicPr/>
                      <p:nvPr/>
                    </p:nvPicPr>
                    <p:blipFill>
                      <a:blip r:embed="rId6"/>
                      <a:stretch>
                        <a:fillRect/>
                      </a:stretch>
                    </p:blipFill>
                    <p:spPr>
                      <a:xfrm>
                        <a:off x="7532375" y="4325821"/>
                        <a:ext cx="528637" cy="409575"/>
                      </a:xfrm>
                      <a:prstGeom prst="rect">
                        <a:avLst/>
                      </a:prstGeom>
                    </p:spPr>
                  </p:pic>
                </p:oleObj>
              </mc:Fallback>
            </mc:AlternateContent>
          </a:graphicData>
        </a:graphic>
      </p:graphicFrame>
    </p:spTree>
    <p:extLst>
      <p:ext uri="{BB962C8B-B14F-4D97-AF65-F5344CB8AC3E}">
        <p14:creationId xmlns:p14="http://schemas.microsoft.com/office/powerpoint/2010/main" val="42515138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Configuration File</a:t>
            </a:r>
            <a:endParaRPr lang="en-US" sz="3200" dirty="0"/>
          </a:p>
        </p:txBody>
      </p:sp>
      <p:sp>
        <p:nvSpPr>
          <p:cNvPr id="7" name="Text Placeholder 6"/>
          <p:cNvSpPr>
            <a:spLocks noGrp="1"/>
          </p:cNvSpPr>
          <p:nvPr>
            <p:ph type="body" sz="quarter" idx="14"/>
          </p:nvPr>
        </p:nvSpPr>
        <p:spPr>
          <a:xfrm>
            <a:off x="1150019" y="34667"/>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885535" y="817678"/>
            <a:ext cx="7311833" cy="4162465"/>
          </a:xfrm>
          <a:prstGeom prst="rect">
            <a:avLst/>
          </a:prstGeom>
        </p:spPr>
        <p:txBody>
          <a:bodyPr vert="horz" numCol="2"/>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File Structure</a:t>
            </a:r>
          </a:p>
          <a:p>
            <a:pPr marL="400050" lvl="1" indent="0">
              <a:buNone/>
            </a:pPr>
            <a:r>
              <a:rPr lang="en-US" sz="900" dirty="0"/>
              <a:t>&lt;?xml version="1.0" encoding="utf-8"?&gt;</a:t>
            </a:r>
          </a:p>
          <a:p>
            <a:pPr marL="400050" lvl="1" indent="0">
              <a:buNone/>
            </a:pPr>
            <a:r>
              <a:rPr lang="en-US" sz="900" dirty="0"/>
              <a:t>   &lt;Config&gt;   </a:t>
            </a:r>
          </a:p>
          <a:p>
            <a:pPr marL="400050" lvl="1" indent="0">
              <a:buNone/>
            </a:pPr>
            <a:r>
              <a:rPr lang="en-US" sz="900" dirty="0"/>
              <a:t> 		&lt;</a:t>
            </a:r>
            <a:r>
              <a:rPr lang="en-US" sz="900" u="sng" dirty="0" err="1">
                <a:hlinkClick r:id="rId4"/>
              </a:rPr>
              <a:t>WhiteList</a:t>
            </a:r>
            <a:r>
              <a:rPr lang="en-US" sz="900" dirty="0"/>
              <a:t>&gt; 			</a:t>
            </a:r>
          </a:p>
          <a:p>
            <a:pPr marL="400050" lvl="1" indent="0">
              <a:buNone/>
            </a:pPr>
            <a:r>
              <a:rPr lang="en-US" sz="900" dirty="0"/>
              <a:t>			&lt;</a:t>
            </a:r>
            <a:r>
              <a:rPr lang="en-US" sz="900" dirty="0" err="1"/>
              <a:t>FilePath</a:t>
            </a:r>
            <a:r>
              <a:rPr lang="en-US" sz="900" dirty="0"/>
              <a:t>&gt; </a:t>
            </a:r>
          </a:p>
          <a:p>
            <a:pPr marL="400050" lvl="1" indent="0">
              <a:buNone/>
            </a:pPr>
            <a:r>
              <a:rPr lang="en-US" sz="900" dirty="0"/>
              <a:t>				&lt;File&gt;&lt;/ File&gt;</a:t>
            </a:r>
          </a:p>
          <a:p>
            <a:pPr marL="400050" lvl="1" indent="0">
              <a:buNone/>
            </a:pPr>
            <a:r>
              <a:rPr lang="en-US" sz="900" dirty="0"/>
              <a:t>				……</a:t>
            </a:r>
          </a:p>
          <a:p>
            <a:pPr marL="400050" lvl="1" indent="0">
              <a:buNone/>
            </a:pPr>
            <a:r>
              <a:rPr lang="en-US" sz="900" dirty="0"/>
              <a:t>				&lt; File&gt;&lt;/ File&gt;</a:t>
            </a:r>
          </a:p>
          <a:p>
            <a:pPr marL="400050" lvl="1" indent="0">
              <a:buNone/>
            </a:pPr>
            <a:r>
              <a:rPr lang="en-US" sz="900" dirty="0"/>
              <a:t>			&lt;/ </a:t>
            </a:r>
            <a:r>
              <a:rPr lang="en-US" sz="900" dirty="0" err="1"/>
              <a:t>FilePath</a:t>
            </a:r>
            <a:r>
              <a:rPr lang="en-US" sz="900" dirty="0"/>
              <a:t>&gt; </a:t>
            </a:r>
          </a:p>
          <a:p>
            <a:pPr marL="400050" lvl="1" indent="0">
              <a:buNone/>
            </a:pPr>
            <a:r>
              <a:rPr lang="en-US" sz="900" dirty="0"/>
              <a:t>		&lt;/Whitelist&gt;</a:t>
            </a:r>
          </a:p>
          <a:p>
            <a:pPr marL="400050" lvl="1" indent="0">
              <a:buNone/>
            </a:pPr>
            <a:r>
              <a:rPr lang="en-US" sz="900" dirty="0"/>
              <a:t>		&lt;</a:t>
            </a:r>
            <a:r>
              <a:rPr lang="en-US" sz="900" dirty="0" err="1"/>
              <a:t>BlackList</a:t>
            </a:r>
            <a:r>
              <a:rPr lang="en-US" sz="900" dirty="0"/>
              <a:t>&gt;</a:t>
            </a:r>
          </a:p>
          <a:p>
            <a:pPr marL="400050" lvl="1" indent="0">
              <a:buNone/>
            </a:pPr>
            <a:r>
              <a:rPr lang="en-US" sz="900" dirty="0"/>
              <a:t>			&lt;</a:t>
            </a:r>
            <a:r>
              <a:rPr lang="en-US" sz="900" dirty="0" err="1"/>
              <a:t>FolderPath</a:t>
            </a:r>
            <a:r>
              <a:rPr lang="en-US" sz="900" dirty="0"/>
              <a:t>&gt; </a:t>
            </a:r>
          </a:p>
          <a:p>
            <a:pPr marL="400050" lvl="1" indent="0">
              <a:buNone/>
            </a:pPr>
            <a:r>
              <a:rPr lang="en-US" sz="900" dirty="0"/>
              <a:t>				&lt;Folder&gt;&lt;/Folder&gt;</a:t>
            </a:r>
          </a:p>
          <a:p>
            <a:pPr marL="400050" lvl="1" indent="0">
              <a:buNone/>
            </a:pPr>
            <a:r>
              <a:rPr lang="en-US" sz="900" dirty="0"/>
              <a:t>				……</a:t>
            </a:r>
          </a:p>
          <a:p>
            <a:pPr marL="400050" lvl="1" indent="0">
              <a:buNone/>
            </a:pPr>
            <a:r>
              <a:rPr lang="en-US" sz="900" dirty="0"/>
              <a:t>				&lt;Folder&gt;&lt;/Folder&gt;</a:t>
            </a:r>
          </a:p>
          <a:p>
            <a:pPr marL="400050" lvl="1" indent="0">
              <a:buNone/>
            </a:pPr>
            <a:r>
              <a:rPr lang="en-US" sz="900" dirty="0"/>
              <a:t>			&lt;/</a:t>
            </a:r>
            <a:r>
              <a:rPr lang="en-US" sz="900" dirty="0" err="1"/>
              <a:t>FolderPath</a:t>
            </a:r>
            <a:r>
              <a:rPr lang="en-US" sz="900" dirty="0"/>
              <a:t>&gt; </a:t>
            </a:r>
          </a:p>
          <a:p>
            <a:pPr marL="400050" lvl="1" indent="0">
              <a:buNone/>
            </a:pPr>
            <a:r>
              <a:rPr lang="en-US" sz="900" dirty="0"/>
              <a:t>			&lt;</a:t>
            </a:r>
            <a:r>
              <a:rPr lang="en-US" sz="900" dirty="0" err="1"/>
              <a:t>FilePath</a:t>
            </a:r>
            <a:r>
              <a:rPr lang="en-US" sz="900" dirty="0"/>
              <a:t>&gt; </a:t>
            </a:r>
          </a:p>
          <a:p>
            <a:pPr marL="400050" lvl="1" indent="0">
              <a:buNone/>
            </a:pPr>
            <a:r>
              <a:rPr lang="en-US" sz="900" dirty="0"/>
              <a:t>				&lt;File&gt;&lt;/ File&gt;</a:t>
            </a:r>
          </a:p>
          <a:p>
            <a:pPr marL="400050" lvl="1" indent="0">
              <a:buNone/>
            </a:pPr>
            <a:r>
              <a:rPr lang="en-US" sz="900" dirty="0"/>
              <a:t>				……</a:t>
            </a:r>
          </a:p>
          <a:p>
            <a:pPr marL="400050" lvl="1" indent="0">
              <a:buNone/>
            </a:pPr>
            <a:r>
              <a:rPr lang="en-US" sz="900" dirty="0"/>
              <a:t>				&lt; File&gt;&lt;/ File&gt;</a:t>
            </a:r>
          </a:p>
          <a:p>
            <a:pPr marL="400050" lvl="1" indent="0">
              <a:buNone/>
            </a:pPr>
            <a:r>
              <a:rPr lang="en-US" sz="900" dirty="0"/>
              <a:t>			&lt;/ </a:t>
            </a:r>
            <a:r>
              <a:rPr lang="en-US" sz="900" dirty="0" err="1"/>
              <a:t>FilePath</a:t>
            </a:r>
            <a:r>
              <a:rPr lang="en-US" sz="900" dirty="0"/>
              <a:t>&gt; </a:t>
            </a:r>
          </a:p>
          <a:p>
            <a:pPr marL="400050" lvl="1" indent="0">
              <a:buNone/>
            </a:pPr>
            <a:r>
              <a:rPr lang="en-US" sz="900" dirty="0"/>
              <a:t>			</a:t>
            </a:r>
          </a:p>
          <a:p>
            <a:pPr marL="400050" lvl="1" indent="0">
              <a:buNone/>
            </a:pPr>
            <a:endParaRPr lang="en-US" sz="900" dirty="0"/>
          </a:p>
          <a:p>
            <a:pPr marL="400050" lvl="1" indent="0">
              <a:buNone/>
            </a:pPr>
            <a:endParaRPr lang="en-US" sz="900" dirty="0"/>
          </a:p>
          <a:p>
            <a:pPr marL="400050" lvl="1" indent="0">
              <a:buNone/>
            </a:pPr>
            <a:endParaRPr lang="en-US" sz="900" dirty="0"/>
          </a:p>
          <a:p>
            <a:pPr marL="400050" lvl="1" indent="0">
              <a:buNone/>
            </a:pPr>
            <a:endParaRPr lang="en-US" sz="900" dirty="0"/>
          </a:p>
          <a:p>
            <a:pPr marL="400050" lvl="1" indent="0">
              <a:buNone/>
            </a:pPr>
            <a:endParaRPr lang="en-US" sz="900" dirty="0"/>
          </a:p>
          <a:p>
            <a:pPr marL="400050" lvl="1" indent="0">
              <a:buNone/>
            </a:pPr>
            <a:r>
              <a:rPr lang="en-US" sz="900" dirty="0"/>
              <a:t>&lt;</a:t>
            </a:r>
            <a:r>
              <a:rPr lang="en-US" sz="900" dirty="0" err="1"/>
              <a:t>FileName</a:t>
            </a:r>
            <a:r>
              <a:rPr lang="en-US" sz="900" dirty="0"/>
              <a:t>&gt; </a:t>
            </a:r>
          </a:p>
          <a:p>
            <a:pPr marL="400050" lvl="1" indent="0">
              <a:buNone/>
            </a:pPr>
            <a:r>
              <a:rPr lang="en-US" sz="900" dirty="0"/>
              <a:t>				&lt;Item&gt;&lt;/Item&gt;</a:t>
            </a:r>
          </a:p>
          <a:p>
            <a:pPr marL="400050" lvl="1" indent="0">
              <a:buNone/>
            </a:pPr>
            <a:r>
              <a:rPr lang="en-US" sz="900" dirty="0"/>
              <a:t>				……</a:t>
            </a:r>
          </a:p>
          <a:p>
            <a:pPr marL="400050" lvl="1" indent="0">
              <a:buNone/>
            </a:pPr>
            <a:r>
              <a:rPr lang="en-US" sz="900" dirty="0"/>
              <a:t>				&lt;Item&gt;&lt;/Item&gt;</a:t>
            </a:r>
          </a:p>
          <a:p>
            <a:pPr marL="400050" lvl="1" indent="0">
              <a:buNone/>
            </a:pPr>
            <a:r>
              <a:rPr lang="en-US" sz="900" dirty="0"/>
              <a:t>			&lt;/</a:t>
            </a:r>
            <a:r>
              <a:rPr lang="en-US" sz="900" dirty="0" err="1"/>
              <a:t>FileName</a:t>
            </a:r>
            <a:r>
              <a:rPr lang="en-US" sz="900" dirty="0"/>
              <a:t>&gt; </a:t>
            </a:r>
          </a:p>
          <a:p>
            <a:pPr marL="400050" lvl="1" indent="0">
              <a:buNone/>
            </a:pPr>
            <a:r>
              <a:rPr lang="en-US" sz="900" dirty="0"/>
              <a:t>			&lt;Contains&gt; </a:t>
            </a:r>
          </a:p>
          <a:p>
            <a:pPr marL="400050" lvl="1" indent="0">
              <a:buNone/>
            </a:pPr>
            <a:r>
              <a:rPr lang="en-US" sz="900" dirty="0"/>
              <a:t>				&lt;Item&gt;&lt;/Item&gt;</a:t>
            </a:r>
          </a:p>
          <a:p>
            <a:pPr marL="400050" lvl="1" indent="0">
              <a:buNone/>
            </a:pPr>
            <a:r>
              <a:rPr lang="en-US" sz="900" dirty="0"/>
              <a:t>				……</a:t>
            </a:r>
          </a:p>
          <a:p>
            <a:pPr marL="400050" lvl="1" indent="0">
              <a:buNone/>
            </a:pPr>
            <a:r>
              <a:rPr lang="en-US" sz="900" dirty="0"/>
              <a:t>				&lt;Item&gt;&lt;/Item&gt;</a:t>
            </a:r>
          </a:p>
          <a:p>
            <a:pPr marL="400050" lvl="1" indent="0">
              <a:buNone/>
            </a:pPr>
            <a:r>
              <a:rPr lang="en-US" sz="900" dirty="0"/>
              <a:t>			&lt;/Contains&gt; </a:t>
            </a:r>
          </a:p>
          <a:p>
            <a:pPr marL="400050" lvl="1" indent="0">
              <a:buNone/>
            </a:pPr>
            <a:endParaRPr lang="en-US" sz="900" dirty="0"/>
          </a:p>
          <a:p>
            <a:pPr marL="400050" lvl="1" indent="0">
              <a:buNone/>
            </a:pPr>
            <a:r>
              <a:rPr lang="en-US" sz="900" dirty="0"/>
              <a:t>		&lt;/</a:t>
            </a:r>
            <a:r>
              <a:rPr lang="en-US" sz="900" dirty="0" err="1"/>
              <a:t>BlackList</a:t>
            </a:r>
            <a:r>
              <a:rPr lang="en-US" sz="900" dirty="0"/>
              <a:t>&gt;  </a:t>
            </a:r>
          </a:p>
          <a:p>
            <a:pPr marL="400050" lvl="1" indent="0">
              <a:buNone/>
            </a:pPr>
            <a:r>
              <a:rPr lang="en-US" sz="900" dirty="0"/>
              <a:t>	&lt;/Config&gt;</a:t>
            </a:r>
          </a:p>
          <a:p>
            <a:pPr marL="457200" lvl="1" indent="0">
              <a:buNone/>
            </a:pPr>
            <a:endParaRPr lang="en-US" dirty="0"/>
          </a:p>
          <a:p>
            <a:pPr marL="0" indent="0">
              <a:buNone/>
            </a:pPr>
            <a:r>
              <a:rPr lang="en-US" dirty="0"/>
              <a:t>      </a:t>
            </a:r>
          </a:p>
        </p:txBody>
      </p:sp>
      <p:cxnSp>
        <p:nvCxnSpPr>
          <p:cNvPr id="3" name="Straight Connector 2">
            <a:extLst>
              <a:ext uri="{FF2B5EF4-FFF2-40B4-BE49-F238E27FC236}">
                <a16:creationId xmlns:a16="http://schemas.microsoft.com/office/drawing/2014/main" id="{FCCACA32-4303-4D6F-88F7-0546F70EFA5E}"/>
              </a:ext>
            </a:extLst>
          </p:cNvPr>
          <p:cNvCxnSpPr/>
          <p:nvPr/>
        </p:nvCxnSpPr>
        <p:spPr>
          <a:xfrm>
            <a:off x="4379701" y="1291148"/>
            <a:ext cx="0" cy="315919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2073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Configuration File - </a:t>
            </a:r>
            <a:r>
              <a:rPr lang="en-US" altLang="zh-CN" sz="3200" dirty="0" err="1"/>
              <a:t>WhiteList</a:t>
            </a:r>
            <a:endParaRPr lang="en-US" sz="3200" dirty="0"/>
          </a:p>
        </p:txBody>
      </p:sp>
      <p:sp>
        <p:nvSpPr>
          <p:cNvPr id="7" name="Text Placeholder 6"/>
          <p:cNvSpPr>
            <a:spLocks noGrp="1"/>
          </p:cNvSpPr>
          <p:nvPr>
            <p:ph type="body" sz="quarter" idx="14"/>
          </p:nvPr>
        </p:nvSpPr>
        <p:spPr>
          <a:xfrm>
            <a:off x="1110357" y="17013"/>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435616" y="784893"/>
            <a:ext cx="7808846" cy="3846002"/>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WhiteList</a:t>
            </a:r>
            <a:r>
              <a:rPr lang="en-US" dirty="0"/>
              <a:t>:  a list of applications/files that will always be shown in the Applications Module</a:t>
            </a:r>
          </a:p>
          <a:p>
            <a:pPr lvl="1"/>
            <a:r>
              <a:rPr lang="en-US" dirty="0"/>
              <a:t>Specify any type of files: executables, documents, </a:t>
            </a:r>
            <a:r>
              <a:rPr lang="en-US" dirty="0" err="1"/>
              <a:t>etc</a:t>
            </a:r>
            <a:r>
              <a:rPr lang="en-US" dirty="0"/>
              <a:t> </a:t>
            </a:r>
          </a:p>
          <a:p>
            <a:pPr lvl="1"/>
            <a:r>
              <a:rPr lang="en-US" dirty="0"/>
              <a:t>Must include the full path of the file</a:t>
            </a:r>
          </a:p>
          <a:p>
            <a:pPr lvl="1"/>
            <a:r>
              <a:rPr lang="en-US" dirty="0"/>
              <a:t>If the listed file cannot be found in the specified path, it </a:t>
            </a:r>
            <a:r>
              <a:rPr lang="en-US"/>
              <a:t>will just </a:t>
            </a:r>
            <a:r>
              <a:rPr lang="en-US" dirty="0"/>
              <a:t>be ignored</a:t>
            </a:r>
          </a:p>
          <a:p>
            <a:r>
              <a:rPr lang="en-US" dirty="0"/>
              <a:t>Sample </a:t>
            </a:r>
            <a:r>
              <a:rPr lang="en-US" dirty="0" err="1"/>
              <a:t>WhiteList</a:t>
            </a:r>
            <a:endParaRPr lang="en-US" dirty="0"/>
          </a:p>
          <a:p>
            <a:pPr marL="741363" lvl="1" indent="0">
              <a:buNone/>
            </a:pPr>
            <a:r>
              <a:rPr lang="en-US" dirty="0"/>
              <a:t>&lt;</a:t>
            </a:r>
            <a:r>
              <a:rPr lang="en-US" dirty="0" err="1"/>
              <a:t>WhiteList</a:t>
            </a:r>
            <a:r>
              <a:rPr lang="en-US" dirty="0"/>
              <a:t>&gt;</a:t>
            </a:r>
          </a:p>
          <a:p>
            <a:pPr marL="1141413" lvl="2" indent="0">
              <a:buNone/>
            </a:pPr>
            <a:r>
              <a:rPr lang="en-US" dirty="0"/>
              <a:t>&lt;</a:t>
            </a:r>
            <a:r>
              <a:rPr lang="en-US" dirty="0" err="1"/>
              <a:t>FilePath</a:t>
            </a:r>
            <a:r>
              <a:rPr lang="en-US" dirty="0"/>
              <a:t>&gt;</a:t>
            </a:r>
          </a:p>
          <a:p>
            <a:pPr marL="1598613" lvl="3" indent="0">
              <a:buNone/>
            </a:pPr>
            <a:r>
              <a:rPr lang="en-US" dirty="0"/>
              <a:t>	&lt;File&gt;C:\Users\Jean\Desktop\mondopad2018.pptx&lt;/File&gt;</a:t>
            </a:r>
          </a:p>
          <a:p>
            <a:pPr marL="1598613" lvl="3" indent="0">
              <a:buNone/>
            </a:pPr>
            <a:r>
              <a:rPr lang="en-US" dirty="0"/>
              <a:t>	&lt;File&gt;C:\Users\jeans\Dropbox\BigConnect.exe&lt;/File&gt;</a:t>
            </a:r>
          </a:p>
          <a:p>
            <a:pPr marL="1141413" lvl="2" indent="0">
              <a:buNone/>
            </a:pPr>
            <a:r>
              <a:rPr lang="en-US" dirty="0"/>
              <a:t>&lt;/</a:t>
            </a:r>
            <a:r>
              <a:rPr lang="en-US" dirty="0" err="1"/>
              <a:t>FilePath</a:t>
            </a:r>
            <a:r>
              <a:rPr lang="en-US" dirty="0"/>
              <a:t>&gt;</a:t>
            </a:r>
          </a:p>
          <a:p>
            <a:pPr marL="741363" lvl="1" indent="0">
              <a:buNone/>
            </a:pPr>
            <a:r>
              <a:rPr lang="en-US" dirty="0"/>
              <a:t>&lt;/</a:t>
            </a:r>
            <a:r>
              <a:rPr lang="en-US" u="sng" dirty="0" err="1">
                <a:hlinkClick r:id="rId4"/>
              </a:rPr>
              <a:t>WhiteList</a:t>
            </a:r>
            <a:r>
              <a:rPr lang="en-US" dirty="0"/>
              <a:t>&gt;</a:t>
            </a:r>
          </a:p>
          <a:p>
            <a:pPr marL="400050" lvl="1" indent="0">
              <a:buNone/>
            </a:pPr>
            <a:r>
              <a:rPr lang="en-US" dirty="0"/>
              <a:t> </a:t>
            </a:r>
          </a:p>
          <a:p>
            <a:pPr marL="0" indent="0">
              <a:buNone/>
            </a:pPr>
            <a:r>
              <a:rPr lang="en-US" dirty="0"/>
              <a:t> </a:t>
            </a:r>
          </a:p>
        </p:txBody>
      </p:sp>
    </p:spTree>
    <p:extLst>
      <p:ext uri="{BB962C8B-B14F-4D97-AF65-F5344CB8AC3E}">
        <p14:creationId xmlns:p14="http://schemas.microsoft.com/office/powerpoint/2010/main" val="16009330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Configuration File - </a:t>
            </a:r>
            <a:r>
              <a:rPr lang="en-US" altLang="zh-CN" sz="3200" dirty="0" err="1"/>
              <a:t>BlackList</a:t>
            </a:r>
            <a:endParaRPr lang="en-US" sz="3200" dirty="0"/>
          </a:p>
        </p:txBody>
      </p:sp>
      <p:sp>
        <p:nvSpPr>
          <p:cNvPr id="7" name="Text Placeholder 6"/>
          <p:cNvSpPr>
            <a:spLocks noGrp="1"/>
          </p:cNvSpPr>
          <p:nvPr>
            <p:ph type="body" sz="quarter" idx="14"/>
          </p:nvPr>
        </p:nvSpPr>
        <p:spPr>
          <a:xfrm>
            <a:off x="1110357" y="62857"/>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435616" y="784893"/>
            <a:ext cx="7808846" cy="3846002"/>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err="1"/>
              <a:t>BlackList</a:t>
            </a:r>
            <a:r>
              <a:rPr lang="en-US" sz="1200" dirty="0"/>
              <a:t>:  a list of applications admin does not want MP users to access in Applications Module</a:t>
            </a:r>
          </a:p>
          <a:p>
            <a:r>
              <a:rPr lang="en-US" sz="1200" dirty="0"/>
              <a:t>Structures</a:t>
            </a:r>
          </a:p>
          <a:p>
            <a:pPr lvl="1"/>
            <a:r>
              <a:rPr lang="en-US" sz="1200" dirty="0" err="1"/>
              <a:t>FolderPath</a:t>
            </a:r>
            <a:r>
              <a:rPr lang="en-US" sz="1200" b="1" dirty="0"/>
              <a:t>:  </a:t>
            </a:r>
            <a:r>
              <a:rPr lang="en-US" sz="1200" dirty="0"/>
              <a:t>any application in the specified folder or its subfolders (recursive) will NOT show up in Applications Module, unless it is specified in the Whitelist.  Requires full path of the folder.</a:t>
            </a:r>
          </a:p>
          <a:p>
            <a:pPr lvl="1"/>
            <a:r>
              <a:rPr lang="en-US" sz="1200" dirty="0" err="1"/>
              <a:t>FilePath</a:t>
            </a:r>
            <a:r>
              <a:rPr lang="en-US" sz="1200" dirty="0"/>
              <a:t>:  any specified application will NOT show up in Applications Module, unless it is specified in the Whitelist.  Requires full path of the file.</a:t>
            </a:r>
          </a:p>
          <a:p>
            <a:pPr lvl="1"/>
            <a:r>
              <a:rPr lang="en-US" sz="1200" dirty="0" err="1"/>
              <a:t>FileName</a:t>
            </a:r>
            <a:r>
              <a:rPr lang="en-US" sz="1200" dirty="0"/>
              <a:t>:</a:t>
            </a:r>
            <a:r>
              <a:rPr lang="en-US" sz="1200" b="1" dirty="0"/>
              <a:t> </a:t>
            </a:r>
            <a:r>
              <a:rPr lang="en-US" sz="1200" dirty="0"/>
              <a:t>any specified application in the Start Menu will NOT show up in Applications Module, unless it is specified in the Whitelist.  </a:t>
            </a:r>
          </a:p>
          <a:p>
            <a:pPr lvl="2"/>
            <a:r>
              <a:rPr lang="en-US" sz="1200" dirty="0"/>
              <a:t>Only file name is required.  No path is required.</a:t>
            </a:r>
          </a:p>
          <a:p>
            <a:pPr lvl="1"/>
            <a:r>
              <a:rPr lang="en-US" sz="1200" dirty="0"/>
              <a:t>Contains:  if an app contains the specified keyword, the app will not be shown in the Applications Module, unless it is specified in the </a:t>
            </a:r>
            <a:r>
              <a:rPr lang="en-US" sz="1200" dirty="0" err="1"/>
              <a:t>WhiteList</a:t>
            </a:r>
            <a:r>
              <a:rPr lang="en-US" sz="1200" dirty="0"/>
              <a:t>.  </a:t>
            </a:r>
          </a:p>
          <a:p>
            <a:r>
              <a:rPr lang="en-US" sz="1200" dirty="0"/>
              <a:t>Sample </a:t>
            </a:r>
            <a:r>
              <a:rPr lang="en-US" sz="1200" dirty="0" err="1"/>
              <a:t>BlackList</a:t>
            </a:r>
            <a:endParaRPr lang="en-US" sz="1200" dirty="0"/>
          </a:p>
          <a:p>
            <a:pPr marL="0" indent="0">
              <a:buNone/>
            </a:pPr>
            <a:r>
              <a:rPr lang="en-US" sz="900" dirty="0"/>
              <a:t>	&lt;</a:t>
            </a:r>
            <a:r>
              <a:rPr lang="en-US" sz="900" u="sng" dirty="0" err="1">
                <a:hlinkClick r:id="rId4"/>
              </a:rPr>
              <a:t>BlackList</a:t>
            </a:r>
            <a:r>
              <a:rPr lang="en-US" sz="900" dirty="0"/>
              <a:t>&gt;           </a:t>
            </a:r>
          </a:p>
          <a:p>
            <a:pPr marL="0" indent="0">
              <a:buNone/>
            </a:pPr>
            <a:r>
              <a:rPr lang="en-US" sz="900" dirty="0"/>
              <a:t>		&lt;</a:t>
            </a:r>
            <a:r>
              <a:rPr lang="en-US" sz="900" dirty="0" err="1"/>
              <a:t>FolderPath</a:t>
            </a:r>
            <a:r>
              <a:rPr lang="en-US" sz="900" dirty="0"/>
              <a:t>&gt;    &lt;Folder&gt;C:\</a:t>
            </a:r>
            <a:r>
              <a:rPr lang="en-US" sz="900" u="sng" dirty="0">
                <a:hlinkClick r:id="rId5"/>
              </a:rPr>
              <a:t>ProgramData</a:t>
            </a:r>
            <a:r>
              <a:rPr lang="en-US" sz="900" dirty="0"/>
              <a:t>\Microsoft\Windows\Start Menu\Programs\Accessories\&lt;/Folder&gt;	&lt;/</a:t>
            </a:r>
            <a:r>
              <a:rPr lang="en-US" sz="900" dirty="0" err="1"/>
              <a:t>FolderPath</a:t>
            </a:r>
            <a:r>
              <a:rPr lang="en-US" sz="900" dirty="0"/>
              <a:t>&gt;</a:t>
            </a:r>
          </a:p>
          <a:p>
            <a:pPr marL="0" indent="0">
              <a:buNone/>
            </a:pPr>
            <a:r>
              <a:rPr lang="en-US" sz="900" dirty="0"/>
              <a:t>		&lt;</a:t>
            </a:r>
            <a:r>
              <a:rPr lang="en-US" sz="900" dirty="0" err="1"/>
              <a:t>FilePath</a:t>
            </a:r>
            <a:r>
              <a:rPr lang="en-US" sz="900" dirty="0"/>
              <a:t>&gt;   &lt;File&gt;%APPDATA%\Microsoft\Windows\Start Menu\Programs\Windows PowerShell\Windows PowerShell (x86).</a:t>
            </a:r>
            <a:r>
              <a:rPr lang="en-US" sz="900" dirty="0" err="1"/>
              <a:t>lnk</a:t>
            </a:r>
            <a:r>
              <a:rPr lang="en-US" sz="900" dirty="0"/>
              <a:t>&lt;/File&gt;   &lt;/</a:t>
            </a:r>
            <a:r>
              <a:rPr lang="en-US" sz="900" dirty="0" err="1"/>
              <a:t>FilePath</a:t>
            </a:r>
            <a:r>
              <a:rPr lang="en-US" sz="900" dirty="0"/>
              <a:t>&gt;</a:t>
            </a:r>
          </a:p>
          <a:p>
            <a:pPr marL="0" indent="0">
              <a:buNone/>
            </a:pPr>
            <a:r>
              <a:rPr lang="en-US" sz="900" dirty="0"/>
              <a:t>		&lt;</a:t>
            </a:r>
            <a:r>
              <a:rPr lang="en-US" sz="900" dirty="0" err="1"/>
              <a:t>FileName</a:t>
            </a:r>
            <a:r>
              <a:rPr lang="en-US" sz="900" dirty="0"/>
              <a:t>&gt;  &lt;Item&gt;CCF </a:t>
            </a:r>
            <a:r>
              <a:rPr lang="en-US" sz="900" dirty="0" err="1"/>
              <a:t>Manager.lnk</a:t>
            </a:r>
            <a:r>
              <a:rPr lang="en-US" sz="900" dirty="0"/>
              <a:t>&lt;/Item&gt; &lt;/</a:t>
            </a:r>
            <a:r>
              <a:rPr lang="en-US" sz="900" dirty="0" err="1"/>
              <a:t>FileName</a:t>
            </a:r>
            <a:r>
              <a:rPr lang="en-US" sz="900" dirty="0"/>
              <a:t>&gt;</a:t>
            </a:r>
          </a:p>
          <a:p>
            <a:pPr marL="0" indent="0">
              <a:buNone/>
            </a:pPr>
            <a:r>
              <a:rPr lang="en-US" sz="900" dirty="0"/>
              <a:t>		&lt;Contains&gt;   &lt;Item&gt;Uninstall&lt;/Item&gt; &lt;/Contains&gt;</a:t>
            </a:r>
          </a:p>
          <a:p>
            <a:pPr marL="0" indent="0">
              <a:buNone/>
            </a:pPr>
            <a:r>
              <a:rPr lang="en-US" sz="900" dirty="0"/>
              <a:t>	&lt;/</a:t>
            </a:r>
            <a:r>
              <a:rPr lang="en-US" sz="900" dirty="0" err="1"/>
              <a:t>BlackList</a:t>
            </a:r>
            <a:r>
              <a:rPr lang="en-US" sz="900" dirty="0"/>
              <a:t>&gt;</a:t>
            </a:r>
          </a:p>
          <a:p>
            <a:pPr marL="0" indent="0">
              <a:buNone/>
            </a:pPr>
            <a:r>
              <a:rPr lang="en-US" dirty="0"/>
              <a:t> </a:t>
            </a:r>
          </a:p>
          <a:p>
            <a:pPr marL="0" indent="0">
              <a:buNone/>
            </a:pPr>
            <a:endParaRPr lang="en-US" dirty="0"/>
          </a:p>
          <a:p>
            <a:pPr marL="741363" lvl="1" indent="0">
              <a:buNone/>
            </a:pPr>
            <a:endParaRPr lang="en-US" dirty="0"/>
          </a:p>
          <a:p>
            <a:pPr marL="400050" lvl="1" indent="0">
              <a:buNone/>
            </a:pPr>
            <a:r>
              <a:rPr lang="en-US" dirty="0"/>
              <a:t> </a:t>
            </a:r>
          </a:p>
          <a:p>
            <a:pPr marL="0" indent="0">
              <a:buNone/>
            </a:pPr>
            <a:r>
              <a:rPr lang="en-US" dirty="0"/>
              <a:t> </a:t>
            </a:r>
          </a:p>
        </p:txBody>
      </p:sp>
    </p:spTree>
    <p:extLst>
      <p:ext uri="{BB962C8B-B14F-4D97-AF65-F5344CB8AC3E}">
        <p14:creationId xmlns:p14="http://schemas.microsoft.com/office/powerpoint/2010/main" val="20515606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Settings </a:t>
            </a:r>
            <a:r>
              <a:rPr lang="en-US" altLang="zh-CN" sz="3200" dirty="0"/>
              <a:t>Module</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Settings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080" y="1058705"/>
            <a:ext cx="6400800" cy="3600450"/>
          </a:xfrm>
          <a:prstGeom prst="rect">
            <a:avLst/>
          </a:prstGeom>
        </p:spPr>
      </p:pic>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393997"/>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Settings Module</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Access on primary screen to log in to the Browser Admin page</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Admin Login (if running kiosk mode)</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Log Off User, Reboot and Shutdown are configurable to show or not in Browser Admin</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About is visible in Personal Mode Only</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Help </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312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Documents – Open File Sidebar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Document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38684" y="933319"/>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Documents Annotation</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Home, MP-MP Invite, Admin Key, Help</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Pen/Highlighter Color Select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Clear Annotation, Text, Select/Lasso, Erase, Auto Draw, Laser Pointer, Redo/Undo</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Save, Print, Paste and Share to email client(s)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Grid and Enable/Disable Onscreen toolbar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Select Page in Canvas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Close</a:t>
            </a:r>
          </a:p>
        </p:txBody>
      </p:sp>
    </p:spTree>
    <p:extLst>
      <p:ext uri="{BB962C8B-B14F-4D97-AF65-F5344CB8AC3E}">
        <p14:creationId xmlns:p14="http://schemas.microsoft.com/office/powerpoint/2010/main" val="35947920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Settings </a:t>
            </a:r>
            <a:r>
              <a:rPr lang="en-US" altLang="zh-CN" sz="3200" dirty="0"/>
              <a:t>Module</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Settings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080" y="1058705"/>
            <a:ext cx="6400800" cy="3600450"/>
          </a:xfrm>
          <a:prstGeom prst="rect">
            <a:avLst/>
          </a:prstGeom>
        </p:spPr>
      </p:pic>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Settings About</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Mondopad Version</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Windows Version and Build</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Shows if SW Maintenance License is valid for updates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Check for Updates (if SW Maintenance License is current it looks at the update server for available updates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Input SW Plan Key – allows user to enter purchase SW Maintenance key to reactivate SW Updates </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31379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Reset Meeting</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Reset Meeting</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Reset Meeting</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Closes all open Documents Files</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Closes all Open Whiteboard sessions</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Terminates open video or whiteboard collaboration sessions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Resets/changes access code</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Input SW Plan Key – allows user to enter purchase SW Maintenance key to reactivate SW Updates </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2157714" y="1295559"/>
            <a:ext cx="4828571" cy="2552381"/>
          </a:xfrm>
          <a:prstGeom prst="rect">
            <a:avLst/>
          </a:prstGeom>
        </p:spPr>
      </p:pic>
      <p:sp>
        <p:nvSpPr>
          <p:cNvPr id="9" name="Speech Bubble: Rectangle 14">
            <a:extLst>
              <a:ext uri="{FF2B5EF4-FFF2-40B4-BE49-F238E27FC236}">
                <a16:creationId xmlns:a16="http://schemas.microsoft.com/office/drawing/2014/main" id="{48D4DC44-9F47-4270-9A0C-13E0833B92E8}"/>
              </a:ext>
            </a:extLst>
          </p:cNvPr>
          <p:cNvSpPr/>
          <p:nvPr/>
        </p:nvSpPr>
        <p:spPr>
          <a:xfrm>
            <a:off x="7621428"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Reset Meeting</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0" lvl="1">
              <a:spcAft>
                <a:spcPts val="600"/>
              </a:spcAft>
            </a:pPr>
            <a:r>
              <a:rPr lang="en-US" sz="900" dirty="0" smtClean="0">
                <a:solidFill>
                  <a:schemeClr val="dk1"/>
                </a:solidFill>
                <a:latin typeface="Arial" panose="020B0604020202020204" pitchFamily="34" charset="0"/>
                <a:cs typeface="Arial" panose="020B0604020202020204" pitchFamily="34" charset="0"/>
              </a:rPr>
              <a:t>Browser Admin Options: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Closing 3</a:t>
            </a:r>
            <a:r>
              <a:rPr lang="en-US" sz="900" baseline="30000" dirty="0" smtClean="0">
                <a:solidFill>
                  <a:schemeClr val="dk1"/>
                </a:solidFill>
                <a:latin typeface="Arial" panose="020B0604020202020204" pitchFamily="34" charset="0"/>
                <a:cs typeface="Arial" panose="020B0604020202020204" pitchFamily="34" charset="0"/>
              </a:rPr>
              <a:t>rd</a:t>
            </a:r>
            <a:r>
              <a:rPr lang="en-US" sz="900" dirty="0" smtClean="0">
                <a:solidFill>
                  <a:schemeClr val="dk1"/>
                </a:solidFill>
                <a:latin typeface="Arial" panose="020B0604020202020204" pitchFamily="34" charset="0"/>
                <a:cs typeface="Arial" panose="020B0604020202020204" pitchFamily="34" charset="0"/>
              </a:rPr>
              <a:t> party Applications opened inside Mondopad</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Clear web Browsing history</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Auto Reset to Home page (time values for automatic Reset Meeting)</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26766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Schedule</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Schedule</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Schedule</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Microsoft Exchange or Office 365 account information </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Should be account setup specific for each Mondopad (account could be used for emailing attachments as well)</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Shows Mondopad schedule</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216" y="1295559"/>
            <a:ext cx="4537566" cy="2552381"/>
          </a:xfrm>
          <a:prstGeom prst="rect">
            <a:avLst/>
          </a:prstGeom>
        </p:spPr>
      </p:pic>
    </p:spTree>
    <p:extLst>
      <p:ext uri="{BB962C8B-B14F-4D97-AF65-F5344CB8AC3E}">
        <p14:creationId xmlns:p14="http://schemas.microsoft.com/office/powerpoint/2010/main" val="30112482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69518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Mondopad </a:t>
            </a:r>
            <a:r>
              <a:rPr lang="en-US" dirty="0" smtClean="0"/>
              <a:t>Ultra 3.0</a:t>
            </a:r>
          </a:p>
          <a:p>
            <a:r>
              <a:rPr lang="en-US" dirty="0" smtClean="0"/>
              <a:t>Technical Training</a:t>
            </a:r>
            <a:endParaRPr lang="en-US" dirty="0"/>
          </a:p>
        </p:txBody>
      </p:sp>
      <p:sp>
        <p:nvSpPr>
          <p:cNvPr id="4" name="Text Placeholder 2"/>
          <p:cNvSpPr txBox="1">
            <a:spLocks/>
          </p:cNvSpPr>
          <p:nvPr/>
        </p:nvSpPr>
        <p:spPr>
          <a:xfrm>
            <a:off x="0" y="3650765"/>
            <a:ext cx="9144000" cy="715566"/>
          </a:xfrm>
          <a:prstGeom prst="rect">
            <a:avLst/>
          </a:prstGeom>
        </p:spPr>
        <p:txBody>
          <a:bodyPr vert="horz"/>
          <a:lstStyle>
            <a:lvl1pPr marL="0" indent="0" algn="ctr" defTabSz="457200" rtl="0" eaLnBrk="1" latinLnBrk="0" hangingPunct="1">
              <a:spcBef>
                <a:spcPct val="20000"/>
              </a:spcBef>
              <a:buFont typeface="Arial"/>
              <a:buNone/>
              <a:defRPr sz="2000" kern="1200" baseline="0">
                <a:solidFill>
                  <a:schemeClr val="tx2"/>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smtClean="0"/>
              <a:t>Steve Reynolds</a:t>
            </a:r>
            <a:endParaRPr lang="en-US" sz="1400" b="1" dirty="0"/>
          </a:p>
          <a:p>
            <a:r>
              <a:rPr lang="en-US" sz="1400" b="1" dirty="0" smtClean="0"/>
              <a:t>Sept 4, </a:t>
            </a:r>
            <a:r>
              <a:rPr lang="en-US" sz="1400" b="1" dirty="0"/>
              <a:t>2018</a:t>
            </a:r>
          </a:p>
        </p:txBody>
      </p:sp>
    </p:spTree>
    <p:extLst>
      <p:ext uri="{BB962C8B-B14F-4D97-AF65-F5344CB8AC3E}">
        <p14:creationId xmlns:p14="http://schemas.microsoft.com/office/powerpoint/2010/main" val="168582099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82508"/>
            <a:ext cx="9144000" cy="584131"/>
          </a:xfrm>
        </p:spPr>
        <p:txBody>
          <a:bodyPr/>
          <a:lstStyle/>
          <a:p>
            <a:r>
              <a:rPr lang="en-US" dirty="0" smtClean="0"/>
              <a:t>What's New</a:t>
            </a:r>
            <a:endParaRPr lang="en-US" dirty="0"/>
          </a:p>
        </p:txBody>
      </p:sp>
      <p:sp>
        <p:nvSpPr>
          <p:cNvPr id="3" name="Content Placeholder 2"/>
          <p:cNvSpPr>
            <a:spLocks noGrp="1"/>
          </p:cNvSpPr>
          <p:nvPr>
            <p:ph sz="quarter" idx="13"/>
          </p:nvPr>
        </p:nvSpPr>
        <p:spPr>
          <a:xfrm>
            <a:off x="821376" y="1071769"/>
            <a:ext cx="7311833" cy="3419790"/>
          </a:xfrm>
        </p:spPr>
        <p:txBody>
          <a:bodyPr/>
          <a:lstStyle/>
          <a:p>
            <a:pPr lvl="1"/>
            <a:r>
              <a:rPr lang="en-US" sz="1600" dirty="0" smtClean="0"/>
              <a:t>Home Screen </a:t>
            </a:r>
          </a:p>
          <a:p>
            <a:pPr lvl="2"/>
            <a:r>
              <a:rPr lang="en-US" sz="1600" dirty="0" smtClean="0"/>
              <a:t>New Ultra Background</a:t>
            </a:r>
          </a:p>
          <a:p>
            <a:pPr lvl="2"/>
            <a:r>
              <a:rPr lang="en-US" sz="1600" dirty="0" smtClean="0"/>
              <a:t>Bottom Toolbar Customizable for User Usage</a:t>
            </a:r>
          </a:p>
          <a:p>
            <a:pPr lvl="1"/>
            <a:r>
              <a:rPr lang="en-US" sz="1600" dirty="0" smtClean="0"/>
              <a:t>Documents</a:t>
            </a:r>
          </a:p>
          <a:p>
            <a:pPr lvl="2"/>
            <a:r>
              <a:rPr lang="en-US" sz="1600" dirty="0" smtClean="0"/>
              <a:t>Added support for Mapped drives now for both Domain/Non-Domain accts </a:t>
            </a:r>
          </a:p>
          <a:p>
            <a:pPr lvl="1"/>
            <a:r>
              <a:rPr lang="en-US" sz="1600" dirty="0" smtClean="0"/>
              <a:t>Browser</a:t>
            </a:r>
          </a:p>
          <a:p>
            <a:pPr lvl="2"/>
            <a:r>
              <a:rPr lang="en-US" sz="1600" dirty="0" smtClean="0"/>
              <a:t>Updated Chromium – Supports Google Apps and much more</a:t>
            </a:r>
          </a:p>
          <a:p>
            <a:pPr lvl="1"/>
            <a:r>
              <a:rPr lang="en-US" sz="1600" dirty="0" smtClean="0"/>
              <a:t>Office365</a:t>
            </a:r>
          </a:p>
          <a:p>
            <a:pPr lvl="2"/>
            <a:r>
              <a:rPr lang="en-US" sz="1600" dirty="0" smtClean="0"/>
              <a:t>Office 365 Login providing Online User Account App Access</a:t>
            </a:r>
          </a:p>
          <a:p>
            <a:pPr lvl="2"/>
            <a:r>
              <a:rPr lang="en-US" sz="1600" dirty="0" smtClean="0"/>
              <a:t>QR Code for NEW Mondopad Phone login app for Android &amp; iPhone quick login access</a:t>
            </a:r>
          </a:p>
        </p:txBody>
      </p:sp>
    </p:spTree>
    <p:extLst>
      <p:ext uri="{BB962C8B-B14F-4D97-AF65-F5344CB8AC3E}">
        <p14:creationId xmlns:p14="http://schemas.microsoft.com/office/powerpoint/2010/main" val="32172037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82508"/>
            <a:ext cx="9144000" cy="584131"/>
          </a:xfrm>
        </p:spPr>
        <p:txBody>
          <a:bodyPr/>
          <a:lstStyle/>
          <a:p>
            <a:r>
              <a:rPr lang="en-US" dirty="0" smtClean="0"/>
              <a:t>What's New</a:t>
            </a:r>
            <a:endParaRPr lang="en-US" dirty="0"/>
          </a:p>
        </p:txBody>
      </p:sp>
      <p:sp>
        <p:nvSpPr>
          <p:cNvPr id="3" name="Content Placeholder 2"/>
          <p:cNvSpPr>
            <a:spLocks noGrp="1"/>
          </p:cNvSpPr>
          <p:nvPr>
            <p:ph sz="quarter" idx="13"/>
          </p:nvPr>
        </p:nvSpPr>
        <p:spPr>
          <a:xfrm>
            <a:off x="821376" y="1125444"/>
            <a:ext cx="7311833" cy="3419790"/>
          </a:xfrm>
        </p:spPr>
        <p:txBody>
          <a:bodyPr/>
          <a:lstStyle/>
          <a:p>
            <a:pPr lvl="1"/>
            <a:r>
              <a:rPr lang="en-US" sz="1600" dirty="0" smtClean="0"/>
              <a:t>Applications</a:t>
            </a:r>
          </a:p>
          <a:p>
            <a:pPr lvl="2"/>
            <a:r>
              <a:rPr lang="en-US" sz="1600" dirty="0" smtClean="0"/>
              <a:t>New Applications module for 3</a:t>
            </a:r>
            <a:r>
              <a:rPr lang="en-US" sz="1600" baseline="30000" dirty="0" smtClean="0"/>
              <a:t>rd</a:t>
            </a:r>
            <a:r>
              <a:rPr lang="en-US" sz="1600" dirty="0" smtClean="0"/>
              <a:t> party apps. Displays all applications that are installed in Windows</a:t>
            </a:r>
          </a:p>
          <a:p>
            <a:pPr lvl="2"/>
            <a:r>
              <a:rPr lang="en-US" sz="1600" dirty="0" smtClean="0"/>
              <a:t>Customizable Drag &amp; Drop Apps into Bottom Toolbar in any order</a:t>
            </a:r>
          </a:p>
          <a:p>
            <a:pPr lvl="1"/>
            <a:r>
              <a:rPr lang="en-US" sz="1600" dirty="0" smtClean="0"/>
              <a:t>Other</a:t>
            </a:r>
          </a:p>
          <a:p>
            <a:pPr lvl="2"/>
            <a:r>
              <a:rPr lang="en-US" sz="1600" dirty="0" smtClean="0"/>
              <a:t>Video </a:t>
            </a:r>
            <a:r>
              <a:rPr lang="en-US" sz="1600" dirty="0"/>
              <a:t>Meeting UI Cleanup</a:t>
            </a:r>
          </a:p>
          <a:p>
            <a:pPr lvl="2"/>
            <a:r>
              <a:rPr lang="en-US" sz="1600" dirty="0"/>
              <a:t>Added Spanish Support for Mondopad</a:t>
            </a:r>
          </a:p>
          <a:p>
            <a:pPr lvl="2"/>
            <a:endParaRPr lang="en-US" sz="1400" dirty="0"/>
          </a:p>
        </p:txBody>
      </p:sp>
    </p:spTree>
    <p:extLst>
      <p:ext uri="{BB962C8B-B14F-4D97-AF65-F5344CB8AC3E}">
        <p14:creationId xmlns:p14="http://schemas.microsoft.com/office/powerpoint/2010/main" val="407831164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Overview</a:t>
            </a:r>
          </a:p>
        </p:txBody>
      </p:sp>
      <p:sp>
        <p:nvSpPr>
          <p:cNvPr id="3" name="Content Placeholder 2"/>
          <p:cNvSpPr>
            <a:spLocks noGrp="1"/>
          </p:cNvSpPr>
          <p:nvPr>
            <p:ph sz="quarter" idx="13"/>
          </p:nvPr>
        </p:nvSpPr>
        <p:spPr>
          <a:xfrm>
            <a:off x="580171" y="1195211"/>
            <a:ext cx="8103475" cy="3534444"/>
          </a:xfrm>
        </p:spPr>
        <p:txBody>
          <a:bodyPr/>
          <a:lstStyle/>
          <a:p>
            <a:pPr lvl="1"/>
            <a:r>
              <a:rPr lang="en-US" sz="1600" dirty="0" smtClean="0"/>
              <a:t>Home Screen </a:t>
            </a:r>
          </a:p>
          <a:p>
            <a:pPr lvl="1"/>
            <a:r>
              <a:rPr lang="en-US" sz="1600" dirty="0" smtClean="0"/>
              <a:t>Documents</a:t>
            </a:r>
          </a:p>
          <a:p>
            <a:pPr lvl="1"/>
            <a:r>
              <a:rPr lang="en-US" sz="1600" dirty="0" smtClean="0"/>
              <a:t>Browser </a:t>
            </a:r>
          </a:p>
          <a:p>
            <a:pPr lvl="1"/>
            <a:r>
              <a:rPr lang="en-US" sz="1600" dirty="0" smtClean="0"/>
              <a:t>Office365 Module </a:t>
            </a:r>
          </a:p>
          <a:p>
            <a:pPr lvl="1"/>
            <a:r>
              <a:rPr lang="en-US" sz="1600" dirty="0" smtClean="0"/>
              <a:t>Whiteboard</a:t>
            </a:r>
            <a:endParaRPr lang="en-US" sz="1600" dirty="0"/>
          </a:p>
          <a:p>
            <a:pPr lvl="1"/>
            <a:r>
              <a:rPr lang="en-US" sz="1600" dirty="0" smtClean="0"/>
              <a:t>Cast</a:t>
            </a:r>
          </a:p>
          <a:p>
            <a:pPr lvl="1"/>
            <a:r>
              <a:rPr lang="en-US" sz="1600" dirty="0" smtClean="0"/>
              <a:t>Video Meeting (ConX)</a:t>
            </a:r>
          </a:p>
          <a:p>
            <a:pPr lvl="1"/>
            <a:r>
              <a:rPr lang="en-US" sz="1600" dirty="0" smtClean="0"/>
              <a:t>Applications </a:t>
            </a:r>
          </a:p>
          <a:p>
            <a:pPr lvl="1"/>
            <a:r>
              <a:rPr lang="en-US" sz="1600" dirty="0" smtClean="0"/>
              <a:t>Settings</a:t>
            </a:r>
          </a:p>
          <a:p>
            <a:pPr lvl="1"/>
            <a:r>
              <a:rPr lang="en-US" sz="1600" dirty="0" smtClean="0"/>
              <a:t>Reset Meeting</a:t>
            </a:r>
          </a:p>
          <a:p>
            <a:pPr lvl="1"/>
            <a:r>
              <a:rPr lang="en-US" sz="1600" dirty="0" smtClean="0"/>
              <a:t>Schedule</a:t>
            </a:r>
            <a:endParaRPr lang="en-US" sz="1600" dirty="0"/>
          </a:p>
        </p:txBody>
      </p:sp>
    </p:spTree>
    <p:extLst>
      <p:ext uri="{BB962C8B-B14F-4D97-AF65-F5344CB8AC3E}">
        <p14:creationId xmlns:p14="http://schemas.microsoft.com/office/powerpoint/2010/main" val="25095004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Home Screen</a:t>
            </a:r>
            <a:endParaRPr lang="en-US" sz="3200" dirty="0"/>
          </a:p>
        </p:txBody>
      </p:sp>
      <p:sp>
        <p:nvSpPr>
          <p:cNvPr id="7" name="Text Placeholder 6"/>
          <p:cNvSpPr>
            <a:spLocks noGrp="1"/>
          </p:cNvSpPr>
          <p:nvPr>
            <p:ph type="body" sz="quarter" idx="14"/>
          </p:nvPr>
        </p:nvSpPr>
        <p:spPr>
          <a:xfrm>
            <a:off x="1206461" y="5600"/>
            <a:ext cx="6459364" cy="302056"/>
          </a:xfrm>
          <a:prstGeom prst="rect">
            <a:avLst/>
          </a:prstGeom>
        </p:spPr>
        <p:txBody>
          <a:bodyPr/>
          <a:lstStyle/>
          <a:p>
            <a:pPr algn="ctr"/>
            <a:r>
              <a:rPr lang="en-US" sz="1400" dirty="0" smtClean="0"/>
              <a:t>Home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Tree>
    <p:extLst>
      <p:ext uri="{BB962C8B-B14F-4D97-AF65-F5344CB8AC3E}">
        <p14:creationId xmlns:p14="http://schemas.microsoft.com/office/powerpoint/2010/main" val="13152658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Home Screen</a:t>
            </a:r>
            <a:endParaRPr lang="en-US" sz="3200" dirty="0"/>
          </a:p>
        </p:txBody>
      </p:sp>
      <p:sp>
        <p:nvSpPr>
          <p:cNvPr id="7" name="Text Placeholder 6"/>
          <p:cNvSpPr>
            <a:spLocks noGrp="1"/>
          </p:cNvSpPr>
          <p:nvPr>
            <p:ph type="body" sz="quarter" idx="14"/>
          </p:nvPr>
        </p:nvSpPr>
        <p:spPr>
          <a:xfrm>
            <a:off x="1206461" y="5600"/>
            <a:ext cx="6459364" cy="302056"/>
          </a:xfrm>
          <a:prstGeom prst="rect">
            <a:avLst/>
          </a:prstGeom>
        </p:spPr>
        <p:txBody>
          <a:bodyPr/>
          <a:lstStyle/>
          <a:p>
            <a:pPr algn="ctr"/>
            <a:r>
              <a:rPr lang="en-US" sz="1400" dirty="0" smtClean="0"/>
              <a:t>Home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10" name="Speech Bubble: Rectangle 14">
            <a:extLst>
              <a:ext uri="{FF2B5EF4-FFF2-40B4-BE49-F238E27FC236}">
                <a16:creationId xmlns:a16="http://schemas.microsoft.com/office/drawing/2014/main" id="{48D4DC44-9F47-4270-9A0C-13E0833B92E8}"/>
              </a:ext>
            </a:extLst>
          </p:cNvPr>
          <p:cNvSpPr/>
          <p:nvPr/>
        </p:nvSpPr>
        <p:spPr>
          <a:xfrm>
            <a:off x="2540592" y="2226091"/>
            <a:ext cx="4095904" cy="1242323"/>
          </a:xfrm>
          <a:prstGeom prst="wedgeRectCallout">
            <a:avLst>
              <a:gd name="adj1" fmla="val -21184"/>
              <a:gd name="adj2" fmla="val 854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0" lvl="1">
              <a:spcAft>
                <a:spcPts val="600"/>
              </a:spcAft>
            </a:pPr>
            <a:r>
              <a:rPr lang="en-US" sz="1400" dirty="0" smtClean="0">
                <a:solidFill>
                  <a:schemeClr val="dk1"/>
                </a:solidFill>
                <a:latin typeface="Arial" panose="020B0604020202020204" pitchFamily="34" charset="0"/>
                <a:cs typeface="Arial" panose="020B0604020202020204" pitchFamily="34" charset="0"/>
              </a:rPr>
              <a:t>Added </a:t>
            </a:r>
            <a:r>
              <a:rPr lang="en-US" sz="1400" dirty="0">
                <a:solidFill>
                  <a:schemeClr val="dk1"/>
                </a:solidFill>
                <a:latin typeface="Arial" panose="020B0604020202020204" pitchFamily="34" charset="0"/>
                <a:cs typeface="Arial" panose="020B0604020202020204" pitchFamily="34" charset="0"/>
              </a:rPr>
              <a:t>ability to customize the bottom bar by reordering </a:t>
            </a:r>
            <a:r>
              <a:rPr lang="en-US" sz="1400" dirty="0" smtClean="0">
                <a:solidFill>
                  <a:schemeClr val="dk1"/>
                </a:solidFill>
                <a:latin typeface="Arial" panose="020B0604020202020204" pitchFamily="34" charset="0"/>
                <a:cs typeface="Arial" panose="020B0604020202020204" pitchFamily="34" charset="0"/>
              </a:rPr>
              <a:t>items that best suits the customer use environment</a:t>
            </a:r>
            <a:endParaRPr lang="en-US" sz="14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2888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Browser Sidebar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Home (goes to Homepage set in Browser Admin</a:t>
            </a:r>
            <a:r>
              <a:rPr lang="en-US" sz="900" dirty="0" smtClean="0">
                <a:solidFill>
                  <a:schemeClr val="dk1"/>
                </a:solidFill>
                <a:latin typeface="Arial" panose="020B0604020202020204" pitchFamily="34" charset="0"/>
                <a:cs typeface="Arial" panose="020B0604020202020204" pitchFamily="34" charset="0"/>
              </a:rPr>
              <a:t>)</a:t>
            </a:r>
          </a:p>
          <a:p>
            <a:r>
              <a:rPr lang="en-US" sz="900" dirty="0" smtClean="0">
                <a:solidFill>
                  <a:schemeClr val="dk1"/>
                </a:solidFill>
                <a:latin typeface="Arial" panose="020B0604020202020204" pitchFamily="34" charset="0"/>
                <a:cs typeface="Arial" panose="020B0604020202020204" pitchFamily="34" charset="0"/>
              </a:rPr>
              <a:t> </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Favorites (Create/Save Favorites Web links)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Annotation (allows annotation over webpages/websites)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Print (Requires Admin setup of available printers)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Favorites &amp; History tab plus option to delete saved site/page</a:t>
            </a: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2554014"/>
            <a:ext cx="1432047" cy="1051704"/>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Note: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Mondopad Sidebar can be opened from either the left or right side of the screen</a:t>
            </a:r>
          </a:p>
        </p:txBody>
      </p:sp>
    </p:spTree>
    <p:extLst>
      <p:ext uri="{BB962C8B-B14F-4D97-AF65-F5344CB8AC3E}">
        <p14:creationId xmlns:p14="http://schemas.microsoft.com/office/powerpoint/2010/main" val="3261558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Home Screen – Hot Keys</a:t>
            </a:r>
            <a:endParaRPr lang="en-US" sz="3200" dirty="0"/>
          </a:p>
        </p:txBody>
      </p:sp>
      <p:sp>
        <p:nvSpPr>
          <p:cNvPr id="7" name="Text Placeholder 6"/>
          <p:cNvSpPr>
            <a:spLocks noGrp="1"/>
          </p:cNvSpPr>
          <p:nvPr>
            <p:ph type="body" sz="quarter" idx="14"/>
          </p:nvPr>
        </p:nvSpPr>
        <p:spPr>
          <a:xfrm>
            <a:off x="1095500" y="30267"/>
            <a:ext cx="6459364" cy="302056"/>
          </a:xfrm>
          <a:prstGeom prst="rect">
            <a:avLst/>
          </a:prstGeom>
        </p:spPr>
        <p:txBody>
          <a:bodyPr/>
          <a:lstStyle/>
          <a:p>
            <a:pPr algn="ctr"/>
            <a:r>
              <a:rPr lang="en-US" sz="1400" dirty="0" smtClean="0"/>
              <a:t>Home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223" y="1194579"/>
            <a:ext cx="6096528" cy="3429297"/>
          </a:xfrm>
          <a:prstGeom prst="rect">
            <a:avLst/>
          </a:prstGeom>
        </p:spPr>
      </p:pic>
      <p:sp>
        <p:nvSpPr>
          <p:cNvPr id="9" name="Oval 8"/>
          <p:cNvSpPr/>
          <p:nvPr/>
        </p:nvSpPr>
        <p:spPr>
          <a:xfrm>
            <a:off x="1387879" y="1165357"/>
            <a:ext cx="232142" cy="289021"/>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580150" y="1154664"/>
            <a:ext cx="232142" cy="289021"/>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352860" y="1177242"/>
            <a:ext cx="355439" cy="266443"/>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718548" y="1154663"/>
            <a:ext cx="232142" cy="289021"/>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418078" y="1176645"/>
            <a:ext cx="355439" cy="266443"/>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533571" y="1188503"/>
            <a:ext cx="355439" cy="266443"/>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Speech Bubble: Rectangle 10">
            <a:extLst>
              <a:ext uri="{FF2B5EF4-FFF2-40B4-BE49-F238E27FC236}">
                <a16:creationId xmlns:a16="http://schemas.microsoft.com/office/drawing/2014/main" id="{92A82037-67AB-4A0E-91F2-6EF79A2C08C0}"/>
              </a:ext>
            </a:extLst>
          </p:cNvPr>
          <p:cNvSpPr/>
          <p:nvPr/>
        </p:nvSpPr>
        <p:spPr>
          <a:xfrm>
            <a:off x="1498523" y="2629239"/>
            <a:ext cx="2958848" cy="804141"/>
          </a:xfrm>
          <a:prstGeom prst="wedgeRectCallout">
            <a:avLst>
              <a:gd name="adj1" fmla="val 4373"/>
              <a:gd name="adj2" fmla="val -505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     MP-&gt;MP Invite		     Change </a:t>
            </a:r>
            <a:r>
              <a:rPr lang="en-US" sz="900" dirty="0">
                <a:solidFill>
                  <a:schemeClr val="dk1"/>
                </a:solidFill>
                <a:latin typeface="Arial" panose="020B0604020202020204" pitchFamily="34" charset="0"/>
                <a:cs typeface="Arial" panose="020B0604020202020204" pitchFamily="34" charset="0"/>
              </a:rPr>
              <a:t>Admin Pin</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Home Screen		Browser </a:t>
            </a:r>
            <a:r>
              <a:rPr lang="en-US" sz="900" dirty="0">
                <a:solidFill>
                  <a:schemeClr val="dk1"/>
                </a:solidFill>
                <a:latin typeface="Arial" panose="020B0604020202020204" pitchFamily="34" charset="0"/>
                <a:cs typeface="Arial" panose="020B0604020202020204" pitchFamily="34" charset="0"/>
              </a:rPr>
              <a:t>Admin</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3" name="Straight Arrow Connector 2"/>
          <p:cNvCxnSpPr/>
          <p:nvPr/>
        </p:nvCxnSpPr>
        <p:spPr>
          <a:xfrm flipH="1" flipV="1">
            <a:off x="1521543" y="1348492"/>
            <a:ext cx="92576" cy="16217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1702583" y="1365122"/>
            <a:ext cx="363709" cy="13591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2553556" y="1348490"/>
            <a:ext cx="407383" cy="16217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2861273" y="1296151"/>
            <a:ext cx="697068" cy="1361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Speech Bubble: Rectangle 10">
            <a:extLst>
              <a:ext uri="{FF2B5EF4-FFF2-40B4-BE49-F238E27FC236}">
                <a16:creationId xmlns:a16="http://schemas.microsoft.com/office/drawing/2014/main" id="{92A82037-67AB-4A0E-91F2-6EF79A2C08C0}"/>
              </a:ext>
            </a:extLst>
          </p:cNvPr>
          <p:cNvSpPr/>
          <p:nvPr/>
        </p:nvSpPr>
        <p:spPr>
          <a:xfrm>
            <a:off x="4517043" y="2625512"/>
            <a:ext cx="2773604" cy="807867"/>
          </a:xfrm>
          <a:prstGeom prst="wedgeRectCallout">
            <a:avLst>
              <a:gd name="adj1" fmla="val 4373"/>
              <a:gd name="adj2" fmla="val -505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	</a:t>
            </a:r>
          </a:p>
          <a:p>
            <a:r>
              <a:rPr lang="en-US" sz="900" dirty="0" smtClean="0">
                <a:solidFill>
                  <a:schemeClr val="dk1"/>
                </a:solidFill>
                <a:latin typeface="Arial" panose="020B0604020202020204" pitchFamily="34" charset="0"/>
                <a:cs typeface="Arial" panose="020B0604020202020204" pitchFamily="34" charset="0"/>
              </a:rPr>
              <a:t>	</a:t>
            </a:r>
            <a:r>
              <a:rPr lang="en-US" sz="900" dirty="0">
                <a:solidFill>
                  <a:schemeClr val="dk1"/>
                </a:solidFill>
                <a:latin typeface="Arial" panose="020B0604020202020204" pitchFamily="34" charset="0"/>
                <a:cs typeface="Arial" panose="020B0604020202020204" pitchFamily="34" charset="0"/>
              </a:rPr>
              <a:t>Documents	 Video Meeting</a:t>
            </a: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40" name="Straight Arrow Connector 39"/>
          <p:cNvCxnSpPr/>
          <p:nvPr/>
        </p:nvCxnSpPr>
        <p:spPr>
          <a:xfrm flipH="1" flipV="1">
            <a:off x="4724018" y="1328138"/>
            <a:ext cx="1588024" cy="1642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3618013" y="1296152"/>
            <a:ext cx="1647670" cy="1674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25816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Getting Started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Getting Started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3937296" y="2395202"/>
            <a:ext cx="3539327" cy="1261657"/>
          </a:xfrm>
          <a:prstGeom prst="wedgeRectCallout">
            <a:avLst>
              <a:gd name="adj1" fmla="val -99654"/>
              <a:gd name="adj2" fmla="val -9451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dk1"/>
                </a:solidFill>
                <a:latin typeface="Arial" panose="020B0604020202020204" pitchFamily="34" charset="0"/>
                <a:cs typeface="Arial" panose="020B0604020202020204" pitchFamily="34" charset="0"/>
              </a:rPr>
              <a:t>Upload Presentation</a:t>
            </a:r>
            <a:endParaRPr lang="en-US" b="1" dirty="0">
              <a:solidFill>
                <a:schemeClr val="dk1"/>
              </a:solidFill>
              <a:latin typeface="Arial" panose="020B0604020202020204" pitchFamily="34" charset="0"/>
              <a:cs typeface="Arial" panose="020B0604020202020204" pitchFamily="34" charset="0"/>
            </a:endParaRPr>
          </a:p>
          <a:p>
            <a:pPr algn="ct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Email attachment to address on upper toolbar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Device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USB Drive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to Dropbox </a:t>
            </a:r>
          </a:p>
        </p:txBody>
      </p:sp>
    </p:spTree>
    <p:extLst>
      <p:ext uri="{BB962C8B-B14F-4D97-AF65-F5344CB8AC3E}">
        <p14:creationId xmlns:p14="http://schemas.microsoft.com/office/powerpoint/2010/main" val="31791623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Getting Started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Getting Started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395267" y="1843834"/>
            <a:ext cx="3539327" cy="1261657"/>
          </a:xfrm>
          <a:prstGeom prst="wedgeRectCallout">
            <a:avLst>
              <a:gd name="adj1" fmla="val -91821"/>
              <a:gd name="adj2" fmla="val -5717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dk1"/>
                </a:solidFill>
                <a:latin typeface="Arial" panose="020B0604020202020204" pitchFamily="34" charset="0"/>
                <a:cs typeface="Arial" panose="020B0604020202020204" pitchFamily="34" charset="0"/>
              </a:rPr>
              <a:t>Remote View</a:t>
            </a:r>
            <a:endParaRPr lang="en-US" b="1" dirty="0">
              <a:solidFill>
                <a:schemeClr val="dk1"/>
              </a:solidFill>
              <a:latin typeface="Arial" panose="020B0604020202020204" pitchFamily="34" charset="0"/>
              <a:cs typeface="Arial" panose="020B0604020202020204" pitchFamily="34" charset="0"/>
            </a:endParaRPr>
          </a:p>
          <a:p>
            <a:pPr algn="ct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Device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Mondopad to Mondopad Invite session</a:t>
            </a:r>
          </a:p>
        </p:txBody>
      </p:sp>
    </p:spTree>
    <p:extLst>
      <p:ext uri="{BB962C8B-B14F-4D97-AF65-F5344CB8AC3E}">
        <p14:creationId xmlns:p14="http://schemas.microsoft.com/office/powerpoint/2010/main" val="38293976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Getting Started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Getting Started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604673" y="2477183"/>
            <a:ext cx="3539327" cy="1261657"/>
          </a:xfrm>
          <a:prstGeom prst="wedgeRectCallout">
            <a:avLst>
              <a:gd name="adj1" fmla="val -56125"/>
              <a:gd name="adj2" fmla="val -106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dk1"/>
                </a:solidFill>
                <a:latin typeface="Arial" panose="020B0604020202020204" pitchFamily="34" charset="0"/>
                <a:cs typeface="Arial" panose="020B0604020202020204" pitchFamily="34" charset="0"/>
              </a:rPr>
              <a:t>Wireless Control</a:t>
            </a:r>
            <a:endParaRPr lang="en-US" b="1" dirty="0">
              <a:solidFill>
                <a:schemeClr val="dk1"/>
              </a:solidFill>
              <a:latin typeface="Arial" panose="020B0604020202020204" pitchFamily="34" charset="0"/>
              <a:cs typeface="Arial" panose="020B0604020202020204" pitchFamily="34" charset="0"/>
            </a:endParaRPr>
          </a:p>
          <a:p>
            <a:pPr algn="ct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ControlView 2 Application from PC device (can be downloaded from connecting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Device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Android Tablet to Play Store and Download ControlView</a:t>
            </a:r>
          </a:p>
        </p:txBody>
      </p:sp>
    </p:spTree>
    <p:extLst>
      <p:ext uri="{BB962C8B-B14F-4D97-AF65-F5344CB8AC3E}">
        <p14:creationId xmlns:p14="http://schemas.microsoft.com/office/powerpoint/2010/main" val="10131511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Documents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Document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584564" y="1498325"/>
            <a:ext cx="1556965" cy="2360063"/>
          </a:xfrm>
          <a:prstGeom prst="wedgeRectCallout">
            <a:avLst>
              <a:gd name="adj1" fmla="val -56887"/>
              <a:gd name="adj2" fmla="val -2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Documents</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DropBox Cloud</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Network Folder(s)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Mondopad Primary File Screen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USB Drives shown</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These are all available sources for storing/ accessing your files.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Note: </a:t>
            </a:r>
            <a:r>
              <a:rPr lang="en-US" sz="900" b="1" dirty="0" smtClean="0">
                <a:solidFill>
                  <a:schemeClr val="dk1"/>
                </a:solidFill>
                <a:latin typeface="Arial" panose="020B0604020202020204" pitchFamily="34" charset="0"/>
                <a:cs typeface="Arial" panose="020B0604020202020204" pitchFamily="34" charset="0"/>
              </a:rPr>
              <a:t>New</a:t>
            </a:r>
            <a:r>
              <a:rPr lang="en-US" sz="900" dirty="0" smtClean="0">
                <a:solidFill>
                  <a:schemeClr val="dk1"/>
                </a:solidFill>
                <a:latin typeface="Arial" panose="020B0604020202020204" pitchFamily="34" charset="0"/>
                <a:cs typeface="Arial" panose="020B0604020202020204" pitchFamily="34" charset="0"/>
              </a:rPr>
              <a:t> with Mondopad Ultra Mapped Drives support on non-domain login as well a domain login accounts</a:t>
            </a:r>
          </a:p>
        </p:txBody>
      </p:sp>
      <p:sp>
        <p:nvSpPr>
          <p:cNvPr id="2" name="Oval 1"/>
          <p:cNvSpPr/>
          <p:nvPr/>
        </p:nvSpPr>
        <p:spPr>
          <a:xfrm>
            <a:off x="2099513" y="1722929"/>
            <a:ext cx="635193" cy="578043"/>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145976" y="1498325"/>
            <a:ext cx="286186" cy="289021"/>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31329" y="3681213"/>
            <a:ext cx="286186" cy="289021"/>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flipV="1">
            <a:off x="7455270" y="1642836"/>
            <a:ext cx="243887" cy="155939"/>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2745367" y="1940482"/>
            <a:ext cx="5072981" cy="170844"/>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3699481" y="2084230"/>
            <a:ext cx="4118867" cy="846153"/>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320203" y="2349645"/>
            <a:ext cx="337270" cy="1353245"/>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14231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Documents – Open File Sidebar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Document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38684" y="1113527"/>
            <a:ext cx="1432047" cy="3499401"/>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Documents Open File</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Back to Documents Folder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Scroll Back/Previous </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Scroll Forward/Next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Laser Pointer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Annotation (edit over document)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Image in HD</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Rotate Left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Rotate Right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Close File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Print (requires Admin setup)</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Help</a:t>
            </a:r>
          </a:p>
        </p:txBody>
      </p:sp>
    </p:spTree>
    <p:extLst>
      <p:ext uri="{BB962C8B-B14F-4D97-AF65-F5344CB8AC3E}">
        <p14:creationId xmlns:p14="http://schemas.microsoft.com/office/powerpoint/2010/main" val="22864491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Documents – Open File Sidebar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Document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38684" y="933319"/>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Documents Annotation</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Home, MP-MP Invite, Admin Key, Help</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Pen/Highlighter Color Select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Clear Annotation, Text, Select/Lasso, Erase, Auto Draw, Laser Pointer, Redo/Undo</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Save, Print, Paste and Share to email client(s)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Grid and Enable/Disable Onscreen toolbar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Select Page in Canvas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Close</a:t>
            </a:r>
          </a:p>
        </p:txBody>
      </p:sp>
    </p:spTree>
    <p:extLst>
      <p:ext uri="{BB962C8B-B14F-4D97-AF65-F5344CB8AC3E}">
        <p14:creationId xmlns:p14="http://schemas.microsoft.com/office/powerpoint/2010/main" val="10646473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Browser Sidebar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Home (goes to Homepage set in Browser Admin</a:t>
            </a:r>
            <a:r>
              <a:rPr lang="en-US" sz="900" dirty="0" smtClean="0">
                <a:solidFill>
                  <a:schemeClr val="dk1"/>
                </a:solidFill>
                <a:latin typeface="Arial" panose="020B0604020202020204" pitchFamily="34" charset="0"/>
                <a:cs typeface="Arial" panose="020B0604020202020204" pitchFamily="34" charset="0"/>
              </a:rPr>
              <a:t>)</a:t>
            </a:r>
          </a:p>
          <a:p>
            <a:r>
              <a:rPr lang="en-US" sz="900" dirty="0" smtClean="0">
                <a:solidFill>
                  <a:schemeClr val="dk1"/>
                </a:solidFill>
                <a:latin typeface="Arial" panose="020B0604020202020204" pitchFamily="34" charset="0"/>
                <a:cs typeface="Arial" panose="020B0604020202020204" pitchFamily="34" charset="0"/>
              </a:rPr>
              <a:t> </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Favorites (Create/Save Favorites Web links)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Annotation (allows annotation over webpages/websites)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Print (Requires Admin setup of available printers)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Favorites &amp; History tab plus option to delete saved site/page</a:t>
            </a: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2554014"/>
            <a:ext cx="1432047" cy="1051704"/>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Note: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Mondopad Sidebar can be opened from either the left or right side of the screen</a:t>
            </a:r>
          </a:p>
        </p:txBody>
      </p:sp>
    </p:spTree>
    <p:extLst>
      <p:ext uri="{BB962C8B-B14F-4D97-AF65-F5344CB8AC3E}">
        <p14:creationId xmlns:p14="http://schemas.microsoft.com/office/powerpoint/2010/main" val="2671527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New features in Browser Admin</a:t>
            </a:r>
            <a:endParaRPr lang="en-US" dirty="0"/>
          </a:p>
        </p:txBody>
      </p:sp>
      <p:sp>
        <p:nvSpPr>
          <p:cNvPr id="3" name="Content Placeholder 2"/>
          <p:cNvSpPr>
            <a:spLocks noGrp="1"/>
          </p:cNvSpPr>
          <p:nvPr>
            <p:ph sz="quarter" idx="13"/>
          </p:nvPr>
        </p:nvSpPr>
        <p:spPr>
          <a:xfrm>
            <a:off x="580171" y="1195211"/>
            <a:ext cx="8103475" cy="3534444"/>
          </a:xfrm>
        </p:spPr>
        <p:txBody>
          <a:bodyPr/>
          <a:lstStyle/>
          <a:p>
            <a:pPr lvl="1"/>
            <a:r>
              <a:rPr lang="en-US" sz="1600" dirty="0" smtClean="0"/>
              <a:t>Device Tab – “Video Meeting Settings” Section enable/disable Video Meeting module tabs “Settings”, “Accounts” and/or “Status” (default these three are disabled)</a:t>
            </a:r>
          </a:p>
          <a:p>
            <a:pPr lvl="1"/>
            <a:r>
              <a:rPr lang="en-US" sz="1600" dirty="0" smtClean="0"/>
              <a:t>Home Screen – addition of Office 365 Module</a:t>
            </a:r>
          </a:p>
          <a:p>
            <a:pPr lvl="1"/>
            <a:r>
              <a:rPr lang="en-US" sz="1600" dirty="0" smtClean="0"/>
              <a:t>Removal of “Extras” Tab – all application functions transferred to the NEW “Applications” Module Sidebar “</a:t>
            </a:r>
            <a:r>
              <a:rPr lang="en-US" sz="1600" dirty="0" err="1" smtClean="0"/>
              <a:t>Config</a:t>
            </a:r>
            <a:r>
              <a:rPr lang="en-US" sz="1600" dirty="0" smtClean="0"/>
              <a:t>”</a:t>
            </a:r>
          </a:p>
          <a:p>
            <a:pPr lvl="1"/>
            <a:r>
              <a:rPr lang="en-US" sz="1600" dirty="0" smtClean="0"/>
              <a:t>“</a:t>
            </a:r>
            <a:r>
              <a:rPr lang="en-US" sz="1600" dirty="0"/>
              <a:t>Extras” </a:t>
            </a:r>
            <a:r>
              <a:rPr lang="en-US" sz="1600" dirty="0" smtClean="0"/>
              <a:t>option setup for enable/disable Log off User</a:t>
            </a:r>
            <a:r>
              <a:rPr lang="en-US" sz="1600" dirty="0"/>
              <a:t>, Reboot &amp; Shutdown </a:t>
            </a:r>
            <a:r>
              <a:rPr lang="en-US" sz="1600" dirty="0" smtClean="0"/>
              <a:t>moved to “Device” tab.</a:t>
            </a:r>
            <a:endParaRPr lang="en-US" sz="1600" dirty="0"/>
          </a:p>
        </p:txBody>
      </p:sp>
      <p:sp>
        <p:nvSpPr>
          <p:cNvPr id="4"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Tree>
    <p:extLst>
      <p:ext uri="{BB962C8B-B14F-4D97-AF65-F5344CB8AC3E}">
        <p14:creationId xmlns:p14="http://schemas.microsoft.com/office/powerpoint/2010/main" val="37567130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section 1</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Personal Mode or Disable for Kiosk</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PowerPoint Zoom in Documents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t>
            </a:r>
            <a:r>
              <a:rPr lang="en-US" sz="900" dirty="0" err="1" smtClean="0">
                <a:solidFill>
                  <a:schemeClr val="dk1"/>
                </a:solidFill>
                <a:latin typeface="Arial" panose="020B0604020202020204" pitchFamily="34" charset="0"/>
                <a:cs typeface="Arial" panose="020B0604020202020204" pitchFamily="34" charset="0"/>
              </a:rPr>
              <a:t>mov</a:t>
            </a:r>
            <a:r>
              <a:rPr lang="en-US" sz="900" dirty="0" smtClean="0">
                <a:solidFill>
                  <a:schemeClr val="dk1"/>
                </a:solidFill>
                <a:latin typeface="Arial" panose="020B0604020202020204" pitchFamily="34" charset="0"/>
                <a:cs typeface="Arial" panose="020B0604020202020204" pitchFamily="34" charset="0"/>
              </a:rPr>
              <a:t> file support in Documents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button sounds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Device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meeting access code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email address</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Onscreen Logo</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Network Nickname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Browser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Admin Email</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Language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Video Meeting Status Bar – show options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Settings for automatically deleting files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Prompt to delete after file close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Automatic Application Recovery</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Automatic Application Reset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network folders </a:t>
            </a:r>
          </a:p>
        </p:txBody>
      </p:sp>
    </p:spTree>
    <p:extLst>
      <p:ext uri="{BB962C8B-B14F-4D97-AF65-F5344CB8AC3E}">
        <p14:creationId xmlns:p14="http://schemas.microsoft.com/office/powerpoint/2010/main" val="2034604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New features in Browser Admin</a:t>
            </a:r>
            <a:endParaRPr lang="en-US" dirty="0"/>
          </a:p>
        </p:txBody>
      </p:sp>
      <p:sp>
        <p:nvSpPr>
          <p:cNvPr id="3" name="Content Placeholder 2"/>
          <p:cNvSpPr>
            <a:spLocks noGrp="1"/>
          </p:cNvSpPr>
          <p:nvPr>
            <p:ph sz="quarter" idx="13"/>
          </p:nvPr>
        </p:nvSpPr>
        <p:spPr>
          <a:xfrm>
            <a:off x="580171" y="1195211"/>
            <a:ext cx="8103475" cy="3534444"/>
          </a:xfrm>
        </p:spPr>
        <p:txBody>
          <a:bodyPr/>
          <a:lstStyle/>
          <a:p>
            <a:pPr lvl="1"/>
            <a:r>
              <a:rPr lang="en-US" sz="1600" dirty="0" smtClean="0"/>
              <a:t>Device Tab – “Video Meeting Settings” Section enable/disable Video Meeting module tabs “Settings”, “Accounts” and/or “Status” (default these three are disabled)</a:t>
            </a:r>
          </a:p>
          <a:p>
            <a:pPr lvl="1"/>
            <a:r>
              <a:rPr lang="en-US" sz="1600" dirty="0" smtClean="0"/>
              <a:t>Home Screen – addition of Office 365 Module</a:t>
            </a:r>
          </a:p>
          <a:p>
            <a:pPr lvl="1"/>
            <a:r>
              <a:rPr lang="en-US" sz="1600" dirty="0" smtClean="0"/>
              <a:t>Removal of “Extras” Tab – all application functions transferred to the NEW “Applications” Module Sidebar “</a:t>
            </a:r>
            <a:r>
              <a:rPr lang="en-US" sz="1600" dirty="0" err="1" smtClean="0"/>
              <a:t>Config</a:t>
            </a:r>
            <a:r>
              <a:rPr lang="en-US" sz="1600" dirty="0" smtClean="0"/>
              <a:t>”</a:t>
            </a:r>
          </a:p>
          <a:p>
            <a:pPr lvl="1"/>
            <a:r>
              <a:rPr lang="en-US" sz="1600" dirty="0" smtClean="0"/>
              <a:t>“</a:t>
            </a:r>
            <a:r>
              <a:rPr lang="en-US" sz="1600" dirty="0"/>
              <a:t>Extras” </a:t>
            </a:r>
            <a:r>
              <a:rPr lang="en-US" sz="1600" dirty="0" smtClean="0"/>
              <a:t>option setup for enable/disable Log off User</a:t>
            </a:r>
            <a:r>
              <a:rPr lang="en-US" sz="1600" dirty="0"/>
              <a:t>, Reboot &amp; Shutdown </a:t>
            </a:r>
            <a:r>
              <a:rPr lang="en-US" sz="1600" dirty="0" smtClean="0"/>
              <a:t>moved to “Device” tab.</a:t>
            </a:r>
            <a:endParaRPr lang="en-US" sz="1600" dirty="0"/>
          </a:p>
        </p:txBody>
      </p:sp>
      <p:sp>
        <p:nvSpPr>
          <p:cNvPr id="4"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Tree>
    <p:extLst>
      <p:ext uri="{BB962C8B-B14F-4D97-AF65-F5344CB8AC3E}">
        <p14:creationId xmlns:p14="http://schemas.microsoft.com/office/powerpoint/2010/main" val="2435661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section 2</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Whiteboard Settings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Whiteboard AutoSave (options)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Auto Smooth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Page Boundaries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Whiteboard annotation over QR Code (options)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Pen Color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Pen Width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Highlighter Color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Highlighter Width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Eraser Size</a:t>
            </a: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Close Annotation prompt</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Meeting Reset Settings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Close 3</a:t>
            </a:r>
            <a:r>
              <a:rPr lang="en-US" sz="900" baseline="30000" dirty="0" smtClean="0">
                <a:solidFill>
                  <a:schemeClr val="dk1"/>
                </a:solidFill>
                <a:latin typeface="Arial" panose="020B0604020202020204" pitchFamily="34" charset="0"/>
                <a:cs typeface="Arial" panose="020B0604020202020204" pitchFamily="34" charset="0"/>
              </a:rPr>
              <a:t>rd</a:t>
            </a:r>
            <a:r>
              <a:rPr lang="en-US" sz="900" dirty="0" smtClean="0">
                <a:solidFill>
                  <a:schemeClr val="dk1"/>
                </a:solidFill>
                <a:latin typeface="Arial" panose="020B0604020202020204" pitchFamily="34" charset="0"/>
                <a:cs typeface="Arial" panose="020B0604020202020204" pitchFamily="34" charset="0"/>
              </a:rPr>
              <a:t> party applications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Clear Web Browsing</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Auto-reset to Home page options</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Cast Settings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Bonjour for Airplay</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Require MP Access code as password</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36081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section 3</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Security and Privacy Settings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Access code change notification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Protect email attachments with access code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Access code pins 4 or 6</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Lockout duration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Admin Global override pin</a:t>
            </a:r>
          </a:p>
          <a:p>
            <a:r>
              <a:rPr lang="en-US" sz="900" dirty="0" smtClean="0">
                <a:solidFill>
                  <a:schemeClr val="dk1"/>
                </a:solidFill>
                <a:latin typeface="Arial" panose="020B0604020202020204" pitchFamily="34" charset="0"/>
                <a:cs typeface="Arial" panose="020B0604020202020204" pitchFamily="34" charset="0"/>
              </a:rPr>
              <a:t>Help InFocus Improve Mondopad</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Mondopad Analytics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Crash Reports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Extra Settings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Log off user (show)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Reboot (show)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Shutdown (show)</a:t>
            </a:r>
          </a:p>
          <a:p>
            <a:r>
              <a:rPr lang="en-US" sz="900" dirty="0" smtClean="0">
                <a:solidFill>
                  <a:schemeClr val="dk1"/>
                </a:solidFill>
                <a:latin typeface="Arial" panose="020B0604020202020204" pitchFamily="34" charset="0"/>
                <a:cs typeface="Arial" panose="020B0604020202020204" pitchFamily="34" charset="0"/>
              </a:rPr>
              <a:t>Video Meeting Settings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Settings </a:t>
            </a:r>
            <a:r>
              <a:rPr lang="en-US" sz="900" dirty="0">
                <a:solidFill>
                  <a:schemeClr val="dk1"/>
                </a:solidFill>
                <a:latin typeface="Arial" panose="020B0604020202020204" pitchFamily="34" charset="0"/>
                <a:cs typeface="Arial" panose="020B0604020202020204" pitchFamily="34" charset="0"/>
              </a:rPr>
              <a:t>(show)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Accounts </a:t>
            </a:r>
            <a:r>
              <a:rPr lang="en-US" sz="900" dirty="0">
                <a:solidFill>
                  <a:schemeClr val="dk1"/>
                </a:solidFill>
                <a:latin typeface="Arial" panose="020B0604020202020204" pitchFamily="34" charset="0"/>
                <a:cs typeface="Arial" panose="020B0604020202020204" pitchFamily="34" charset="0"/>
              </a:rPr>
              <a:t>(show)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Status </a:t>
            </a:r>
            <a:r>
              <a:rPr lang="en-US" sz="900" dirty="0">
                <a:solidFill>
                  <a:schemeClr val="dk1"/>
                </a:solidFill>
                <a:latin typeface="Arial" panose="020B0604020202020204" pitchFamily="34" charset="0"/>
                <a:cs typeface="Arial" panose="020B0604020202020204" pitchFamily="34" charset="0"/>
              </a:rPr>
              <a:t>(show)</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7838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Settings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79107"/>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Settings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Email Server Information</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Email Type:</a:t>
            </a:r>
          </a:p>
          <a:p>
            <a:r>
              <a:rPr lang="en-US" sz="900" dirty="0" smtClean="0">
                <a:solidFill>
                  <a:schemeClr val="dk1"/>
                </a:solidFill>
                <a:latin typeface="Arial" panose="020B0604020202020204" pitchFamily="34" charset="0"/>
                <a:cs typeface="Arial" panose="020B0604020202020204" pitchFamily="34" charset="0"/>
              </a:rPr>
              <a:t>Internet, MS Exchange, Auto Provision</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Email Scanning Options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Email Scanning Enable Automatic </a:t>
            </a:r>
            <a:r>
              <a:rPr lang="en-US" sz="900" dirty="0">
                <a:solidFill>
                  <a:schemeClr val="dk1"/>
                </a:solidFill>
                <a:latin typeface="Arial" panose="020B0604020202020204" pitchFamily="34" charset="0"/>
                <a:cs typeface="Arial" panose="020B0604020202020204" pitchFamily="34" charset="0"/>
              </a:rPr>
              <a:t>Email Scanning (scans every 30 seconds)</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21442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Settings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Server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Internet Email</a:t>
            </a:r>
          </a:p>
          <a:p>
            <a:r>
              <a:rPr lang="en-US" sz="900" dirty="0" smtClean="0">
                <a:solidFill>
                  <a:schemeClr val="dk1"/>
                </a:solidFill>
                <a:latin typeface="Arial" panose="020B0604020202020204" pitchFamily="34" charset="0"/>
                <a:cs typeface="Arial" panose="020B0604020202020204" pitchFamily="34" charset="0"/>
              </a:rPr>
              <a:t>Manual account setup depending on specific setting of internet email service.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See Internet Email Service website for setup.</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20663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Settings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Server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Microsoft Office 365 or Exchange Account Email</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Manual account setup depending on company specific setting of service.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Contact Company IT department for account and setup details.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Note: Exchange account requires the account is setup as a EWS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5"/>
          <a:stretch>
            <a:fillRect/>
          </a:stretch>
        </p:blipFill>
        <p:spPr>
          <a:xfrm>
            <a:off x="6530718" y="2212726"/>
            <a:ext cx="2396014" cy="1064895"/>
          </a:xfrm>
          <a:prstGeom prst="rect">
            <a:avLst/>
          </a:prstGeom>
        </p:spPr>
      </p:pic>
    </p:spTree>
    <p:extLst>
      <p:ext uri="{BB962C8B-B14F-4D97-AF65-F5344CB8AC3E}">
        <p14:creationId xmlns:p14="http://schemas.microsoft.com/office/powerpoint/2010/main" val="3579136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Contact Editor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5398"/>
            <a:ext cx="1432047" cy="316014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Contact Editor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You can manually enter email addresses in the left side window separate entry for each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You can import a CSV or text file list to import email contacts.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Note: import file should include email address separated by line breaks (1 email per line in the file)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10860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Home Page</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5398"/>
            <a:ext cx="1432047" cy="316014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Home Screen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 </a:t>
            </a:r>
            <a:r>
              <a:rPr lang="en-US" sz="900" dirty="0">
                <a:solidFill>
                  <a:schemeClr val="dk1"/>
                </a:solidFill>
                <a:latin typeface="Arial" panose="020B0604020202020204" pitchFamily="34" charset="0"/>
                <a:cs typeface="Arial" panose="020B0604020202020204" pitchFamily="34" charset="0"/>
              </a:rPr>
              <a:t>the toolbar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if unchecked none of the 3 items in the list show up on the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“Getting Started” either shows or hides the ICON on the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“Schedule” either shows or hides the ICON on the home page</a:t>
            </a:r>
          </a:p>
          <a:p>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0">
            <a:extLst>
              <a:ext uri="{FF2B5EF4-FFF2-40B4-BE49-F238E27FC236}">
                <a16:creationId xmlns:a16="http://schemas.microsoft.com/office/drawing/2014/main" id="{92A82037-67AB-4A0E-91F2-6EF79A2C08C0}"/>
              </a:ext>
            </a:extLst>
          </p:cNvPr>
          <p:cNvSpPr/>
          <p:nvPr/>
        </p:nvSpPr>
        <p:spPr>
          <a:xfrm>
            <a:off x="7484407" y="1123036"/>
            <a:ext cx="1432047" cy="316014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Home Screen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 </a:t>
            </a:r>
            <a:r>
              <a:rPr lang="en-US" sz="900" dirty="0">
                <a:solidFill>
                  <a:schemeClr val="dk1"/>
                </a:solidFill>
                <a:latin typeface="Arial" panose="020B0604020202020204" pitchFamily="34" charset="0"/>
                <a:cs typeface="Arial" panose="020B0604020202020204" pitchFamily="34" charset="0"/>
              </a:rPr>
              <a:t>the toolbar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“Video” either shows or hides a small image video that plays on the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If checked options are “Auto Play”, Upload Video (customer own video Max size 2GB) and Video Name (name of uploaded video)</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88878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Whiteboard Collaboration</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5397"/>
            <a:ext cx="1432047" cy="365789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Whiteboard Collaboration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Collaboration Server</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Leave this alone. It will default to the CONX infocus.net bridge account if customer is using infocus.net</a:t>
            </a:r>
          </a:p>
          <a:p>
            <a:r>
              <a:rPr lang="en-US" sz="900" dirty="0" smtClean="0">
                <a:solidFill>
                  <a:schemeClr val="dk1"/>
                </a:solidFill>
                <a:latin typeface="Arial" panose="020B0604020202020204" pitchFamily="34" charset="0"/>
                <a:cs typeface="Arial" panose="020B0604020202020204" pitchFamily="34" charset="0"/>
              </a:rPr>
              <a:t>Whiteboard Collaboration Server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Leave these fields alone. </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Note: These options will be available for changing for customers with Onsite Premise CONX Servers</a:t>
            </a:r>
          </a:p>
          <a:p>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71325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Dual Display</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924501"/>
            <a:ext cx="1432047" cy="38310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Dual Display</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Dual Display</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Display on Second Display:</a:t>
            </a:r>
          </a:p>
          <a:p>
            <a:r>
              <a:rPr lang="en-US" sz="900" dirty="0" smtClean="0">
                <a:solidFill>
                  <a:schemeClr val="dk1"/>
                </a:solidFill>
                <a:latin typeface="Arial" panose="020B0604020202020204" pitchFamily="34" charset="0"/>
                <a:cs typeface="Arial" panose="020B0604020202020204" pitchFamily="34" charset="0"/>
              </a:rPr>
              <a:t>Whiteboard, Documents or Video Meeting</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Option radio buttons: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Module can be displayed only on 1 screen but moved </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Module can be displayed on both screens at the same time but not movable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 Cast Default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In Dual Display Cast Module defaults to either the Second display or the Primary display</a:t>
            </a:r>
          </a:p>
          <a:p>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41322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Background</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3609"/>
            <a:ext cx="1432047" cy="326912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Background</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Current Background shows selected background in use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Custom Background shows available uploaded background screens the customer can select as their default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Upload Customer Custom Background (depending on panel the image should be 4k or 1080) acceptable formats .jpg, .jpeg and .</a:t>
            </a:r>
            <a:r>
              <a:rPr lang="en-US" sz="900" dirty="0" err="1" smtClean="0">
                <a:solidFill>
                  <a:schemeClr val="dk1"/>
                </a:solidFill>
                <a:latin typeface="Arial" panose="020B0604020202020204" pitchFamily="34" charset="0"/>
                <a:cs typeface="Arial" panose="020B0604020202020204" pitchFamily="34" charset="0"/>
              </a:rPr>
              <a:t>png</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7650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section 1</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Personal Mode or Disable for Kiosk</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PowerPoint Zoom in Documents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t>
            </a:r>
            <a:r>
              <a:rPr lang="en-US" sz="900" dirty="0" err="1" smtClean="0">
                <a:solidFill>
                  <a:schemeClr val="dk1"/>
                </a:solidFill>
                <a:latin typeface="Arial" panose="020B0604020202020204" pitchFamily="34" charset="0"/>
                <a:cs typeface="Arial" panose="020B0604020202020204" pitchFamily="34" charset="0"/>
              </a:rPr>
              <a:t>mov</a:t>
            </a:r>
            <a:r>
              <a:rPr lang="en-US" sz="900" dirty="0" smtClean="0">
                <a:solidFill>
                  <a:schemeClr val="dk1"/>
                </a:solidFill>
                <a:latin typeface="Arial" panose="020B0604020202020204" pitchFamily="34" charset="0"/>
                <a:cs typeface="Arial" panose="020B0604020202020204" pitchFamily="34" charset="0"/>
              </a:rPr>
              <a:t> file support in Documents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button sounds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Device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meeting access code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email address</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Onscreen Logo</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Network Nickname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Browser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Admin Email</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Language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Video Meeting Status Bar – show options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Settings for automatically deleting files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Prompt to delete after file close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Automatic Application Recovery</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Automatic Application Reset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network folders </a:t>
            </a:r>
          </a:p>
        </p:txBody>
      </p:sp>
    </p:spTree>
    <p:extLst>
      <p:ext uri="{BB962C8B-B14F-4D97-AF65-F5344CB8AC3E}">
        <p14:creationId xmlns:p14="http://schemas.microsoft.com/office/powerpoint/2010/main" val="27959907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Manage Local Files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3609"/>
            <a:ext cx="1432047" cy="326912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Manage Local Files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Allows Admin to set pins for folders as well as perform manual file management cleanup as necessary </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15021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Network</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3609"/>
            <a:ext cx="1432047" cy="326912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Network</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Network settings should not be managed through this portal.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Have the customer configure the Network settings through Windows and it will pass through to Mondopad.</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0">
            <a:extLst>
              <a:ext uri="{FF2B5EF4-FFF2-40B4-BE49-F238E27FC236}">
                <a16:creationId xmlns:a16="http://schemas.microsoft.com/office/drawing/2014/main" id="{92A82037-67AB-4A0E-91F2-6EF79A2C08C0}"/>
              </a:ext>
            </a:extLst>
          </p:cNvPr>
          <p:cNvSpPr/>
          <p:nvPr/>
        </p:nvSpPr>
        <p:spPr>
          <a:xfrm>
            <a:off x="7484406" y="1123609"/>
            <a:ext cx="1432047" cy="3725864"/>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Network</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There </a:t>
            </a:r>
            <a:r>
              <a:rPr lang="en-US" sz="900" dirty="0">
                <a:solidFill>
                  <a:schemeClr val="dk1"/>
                </a:solidFill>
                <a:latin typeface="Arial" panose="020B0604020202020204" pitchFamily="34" charset="0"/>
                <a:cs typeface="Arial" panose="020B0604020202020204" pitchFamily="34" charset="0"/>
              </a:rPr>
              <a:t>are though three functional options that can be set: </a:t>
            </a:r>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Video Meeting traffic – ether Follow Windows preferences or set to Lan or WiFi</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to Mondopad Invite </a:t>
            </a:r>
            <a:r>
              <a:rPr lang="en-US" sz="900" dirty="0">
                <a:solidFill>
                  <a:schemeClr val="dk1"/>
                </a:solidFill>
                <a:latin typeface="Arial" panose="020B0604020202020204" pitchFamily="34" charset="0"/>
                <a:cs typeface="Arial" panose="020B0604020202020204" pitchFamily="34" charset="0"/>
              </a:rPr>
              <a:t>traffic – ether Follow Windows preferences or set to Lan or </a:t>
            </a:r>
            <a:r>
              <a:rPr lang="en-US" sz="900" dirty="0" smtClean="0">
                <a:solidFill>
                  <a:schemeClr val="dk1"/>
                </a:solidFill>
                <a:latin typeface="Arial" panose="020B0604020202020204" pitchFamily="34" charset="0"/>
                <a:cs typeface="Arial" panose="020B0604020202020204" pitchFamily="34" charset="0"/>
              </a:rPr>
              <a:t>WiFi</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Whiteboard local QR Code traffic </a:t>
            </a:r>
            <a:r>
              <a:rPr lang="en-US" sz="900" dirty="0">
                <a:solidFill>
                  <a:schemeClr val="dk1"/>
                </a:solidFill>
                <a:latin typeface="Arial" panose="020B0604020202020204" pitchFamily="34" charset="0"/>
                <a:cs typeface="Arial" panose="020B0604020202020204" pitchFamily="34" charset="0"/>
              </a:rPr>
              <a:t>– ether </a:t>
            </a:r>
            <a:r>
              <a:rPr lang="en-US" sz="900" dirty="0" smtClean="0">
                <a:solidFill>
                  <a:schemeClr val="dk1"/>
                </a:solidFill>
                <a:latin typeface="Arial" panose="020B0604020202020204" pitchFamily="34" charset="0"/>
                <a:cs typeface="Arial" panose="020B0604020202020204" pitchFamily="34" charset="0"/>
              </a:rPr>
              <a:t>set </a:t>
            </a:r>
            <a:r>
              <a:rPr lang="en-US" sz="900" dirty="0">
                <a:solidFill>
                  <a:schemeClr val="dk1"/>
                </a:solidFill>
                <a:latin typeface="Arial" panose="020B0604020202020204" pitchFamily="34" charset="0"/>
                <a:cs typeface="Arial" panose="020B0604020202020204" pitchFamily="34" charset="0"/>
              </a:rPr>
              <a:t>to Lan or WiFi</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3" name="Straight Arrow Connector 2"/>
          <p:cNvCxnSpPr/>
          <p:nvPr/>
        </p:nvCxnSpPr>
        <p:spPr>
          <a:xfrm flipH="1">
            <a:off x="4641368" y="1658532"/>
            <a:ext cx="2843038" cy="277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80226" y="2191212"/>
            <a:ext cx="2234397" cy="7953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44162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Wireless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88201" y="1271823"/>
            <a:ext cx="1432047" cy="197900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Wireless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 available WiFi connections and if connected shows which Mondopad is connected to.</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0">
            <a:extLst>
              <a:ext uri="{FF2B5EF4-FFF2-40B4-BE49-F238E27FC236}">
                <a16:creationId xmlns:a16="http://schemas.microsoft.com/office/drawing/2014/main" id="{92A82037-67AB-4A0E-91F2-6EF79A2C08C0}"/>
              </a:ext>
            </a:extLst>
          </p:cNvPr>
          <p:cNvSpPr/>
          <p:nvPr/>
        </p:nvSpPr>
        <p:spPr>
          <a:xfrm>
            <a:off x="7490189" y="760333"/>
            <a:ext cx="1432047" cy="411164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Wireless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Shows if Mondopad Hotspot is running and also the user to stop the Hotspot to change its name or settings.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SSID: Name the Hotspot broadcasts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Security Key: External device connection access code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Share Adapter: Changed from No internet sharing to any the available networks if connecting with older IOS  devices. IOS 7 or above does not require this.</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3" name="Straight Arrow Connector 2"/>
          <p:cNvCxnSpPr/>
          <p:nvPr/>
        </p:nvCxnSpPr>
        <p:spPr>
          <a:xfrm flipH="1">
            <a:off x="4641368" y="3039591"/>
            <a:ext cx="2843038" cy="211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100477" y="2261327"/>
            <a:ext cx="20337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28189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Schedule</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20370" y="1123211"/>
            <a:ext cx="1432047" cy="2433211"/>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Schedule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Setup with Microsoft Exchange or Office 365 account details. The account should be </a:t>
            </a:r>
            <a:r>
              <a:rPr lang="en-US" sz="900" dirty="0">
                <a:solidFill>
                  <a:schemeClr val="tx1">
                    <a:lumMod val="50000"/>
                  </a:schemeClr>
                </a:solidFill>
                <a:latin typeface="Arial" panose="020B0604020202020204" pitchFamily="34" charset="0"/>
                <a:cs typeface="Arial" panose="020B0604020202020204" pitchFamily="34" charset="0"/>
              </a:rPr>
              <a:t>unique</a:t>
            </a:r>
            <a:r>
              <a:rPr lang="en-US" sz="900" dirty="0" smtClean="0">
                <a:solidFill>
                  <a:schemeClr val="dk1"/>
                </a:solidFill>
                <a:latin typeface="Arial" panose="020B0604020202020204" pitchFamily="34" charset="0"/>
                <a:cs typeface="Arial" panose="020B0604020202020204" pitchFamily="34" charset="0"/>
              </a:rPr>
              <a:t> setup specifically for this Mondopad.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Used to show Mondopad schedule</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a:off x="1100477" y="2261327"/>
            <a:ext cx="20337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53721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SIP Accounts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1998" y="820405"/>
            <a:ext cx="1432047" cy="4039282"/>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SIP Accounts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Default is Mondopad InFocus Account (auto provisioned infocu.net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Can select Add SIP Account button to add their own SIP account service information if they use another SIP service.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Account is having troubles registering or making calls try changing the SIP Provisioning check box to unchecked. Then change the Transport from TCP to TLS and select “Save” at the top. Now retry</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a:off x="1269361" y="1561338"/>
            <a:ext cx="2117072" cy="305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969165" y="2369584"/>
            <a:ext cx="1969527" cy="1174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269361" y="2609682"/>
            <a:ext cx="1743103" cy="7455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280221" y="3106168"/>
            <a:ext cx="1732243" cy="27787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7706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Daytime Power Management</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1997" y="1125397"/>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Daytime Power Management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Daytime Power Management Hours checkbox: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unchecked Mondopad power management is disabled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checked enables Mondopad Daytime Power Management Keep Alive heartbeat to Windows.</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780226" y="1923393"/>
            <a:ext cx="2158466" cy="1082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peech Bubble: Rectangle 10">
            <a:extLst>
              <a:ext uri="{FF2B5EF4-FFF2-40B4-BE49-F238E27FC236}">
                <a16:creationId xmlns:a16="http://schemas.microsoft.com/office/drawing/2014/main" id="{92A82037-67AB-4A0E-91F2-6EF79A2C08C0}"/>
              </a:ext>
            </a:extLst>
          </p:cNvPr>
          <p:cNvSpPr/>
          <p:nvPr/>
        </p:nvSpPr>
        <p:spPr>
          <a:xfrm>
            <a:off x="7488447" y="1099506"/>
            <a:ext cx="1432047" cy="373428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Daytime Power Management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Check the Days and hours that it will be active.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Time:</a:t>
            </a:r>
          </a:p>
          <a:p>
            <a:r>
              <a:rPr lang="en-US" sz="900" dirty="0" smtClean="0">
                <a:solidFill>
                  <a:schemeClr val="dk1"/>
                </a:solidFill>
                <a:latin typeface="Arial" panose="020B0604020202020204" pitchFamily="34" charset="0"/>
                <a:cs typeface="Arial" panose="020B0604020202020204" pitchFamily="34" charset="0"/>
              </a:rPr>
              <a:t>First is the start time Second is the stop time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Between these hour ranges the keep alive heartbeat will be active.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After and before the Time range the system defaults to Windows Power Management settings.</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4" name="Straight Arrow Connector 13"/>
          <p:cNvCxnSpPr/>
          <p:nvPr/>
        </p:nvCxnSpPr>
        <p:spPr>
          <a:xfrm flipH="1">
            <a:off x="4075607" y="2099967"/>
            <a:ext cx="3412840" cy="27609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704430" y="2099967"/>
            <a:ext cx="2779976"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23993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Import/Export Settings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6039" y="1099506"/>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Import/Export Settings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Export Button exports the Browser Admin settings to a Microsoft Excel Spreadsheet.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Requires Microsoft Excel is installed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Exports everything except SIP and EMAIL settings which need to be unique per Mondopad</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1235476" y="2183870"/>
            <a:ext cx="1703216" cy="54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Speech Bubble: Rectangle 10">
            <a:extLst>
              <a:ext uri="{FF2B5EF4-FFF2-40B4-BE49-F238E27FC236}">
                <a16:creationId xmlns:a16="http://schemas.microsoft.com/office/drawing/2014/main" id="{92A82037-67AB-4A0E-91F2-6EF79A2C08C0}"/>
              </a:ext>
            </a:extLst>
          </p:cNvPr>
          <p:cNvSpPr/>
          <p:nvPr/>
        </p:nvSpPr>
        <p:spPr>
          <a:xfrm>
            <a:off x="7484406" y="1099506"/>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Import/Export Settings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Import Button imports a previously exported Mondopad settings Excel file to setup the Mondopad with the settings saved to the exported file used.</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5" name="Straight Arrow Connector 14"/>
          <p:cNvCxnSpPr/>
          <p:nvPr/>
        </p:nvCxnSpPr>
        <p:spPr>
          <a:xfrm flipH="1">
            <a:off x="3970535" y="2183870"/>
            <a:ext cx="3596913" cy="27555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5528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Software Update</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6039" y="1099506"/>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Software Update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Software Update Configuration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Informs user status of their Mondopad Software Maintenance Plan either Active or Expired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Update Server URL – Do not change – if this is changed it can be Reset to defaults by selecting the Reset URL button</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1235476" y="1805498"/>
            <a:ext cx="1703216" cy="54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110402" y="2012044"/>
            <a:ext cx="1828290" cy="15008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peech Bubble: Rectangle 10">
            <a:extLst>
              <a:ext uri="{FF2B5EF4-FFF2-40B4-BE49-F238E27FC236}">
                <a16:creationId xmlns:a16="http://schemas.microsoft.com/office/drawing/2014/main" id="{92A82037-67AB-4A0E-91F2-6EF79A2C08C0}"/>
              </a:ext>
            </a:extLst>
          </p:cNvPr>
          <p:cNvSpPr/>
          <p:nvPr/>
        </p:nvSpPr>
        <p:spPr>
          <a:xfrm>
            <a:off x="7488448" y="1090974"/>
            <a:ext cx="1399876" cy="3742822"/>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Software Update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Check for Updates goes out to the update server and checks for Mondopad Software Application suite updates and if the license is active asks if the user wants to install the update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the license is expired and the customer purchases a license key the “Input Software Maintenance Plan Key” button allows them to enter the key and reactivate the plan.</a:t>
            </a: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5" name="Straight Arrow Connector 14"/>
          <p:cNvCxnSpPr/>
          <p:nvPr/>
        </p:nvCxnSpPr>
        <p:spPr>
          <a:xfrm flipH="1" flipV="1">
            <a:off x="3808949" y="2226091"/>
            <a:ext cx="3751659" cy="99638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0662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Change Access Code</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1998" y="1528328"/>
            <a:ext cx="1399876" cy="2671606"/>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Change Access Code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Change Admin Access Code allows the user to set their own administrative access code to limit access to changing settings.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Default access code is 1111 </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1345678" y="1826360"/>
            <a:ext cx="1535462" cy="525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09637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About</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4081" y="1108752"/>
            <a:ext cx="1399876" cy="3624496"/>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About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Serial Number used for Auto Provisioned SIP and Email</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Software Module Versions</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Reset Registration</a:t>
            </a:r>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Resets the Mondopad Registration and clears the Mondopad Serial number.</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The seral number should pull from the BIOS if not enter the Mondopad Serial Number and select “Save”</a:t>
            </a: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a:off x="1157501" y="1750920"/>
            <a:ext cx="1790331" cy="151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157501" y="2921002"/>
            <a:ext cx="1849553" cy="29758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088904" y="1926570"/>
            <a:ext cx="1849552" cy="129201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Speech Bubble: Rectangle 10">
            <a:extLst>
              <a:ext uri="{FF2B5EF4-FFF2-40B4-BE49-F238E27FC236}">
                <a16:creationId xmlns:a16="http://schemas.microsoft.com/office/drawing/2014/main" id="{92A82037-67AB-4A0E-91F2-6EF79A2C08C0}"/>
              </a:ext>
            </a:extLst>
          </p:cNvPr>
          <p:cNvSpPr/>
          <p:nvPr/>
        </p:nvSpPr>
        <p:spPr>
          <a:xfrm>
            <a:off x="7486489" y="1094985"/>
            <a:ext cx="1399876" cy="331374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About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Factory Default</a:t>
            </a:r>
          </a:p>
          <a:p>
            <a:r>
              <a:rPr lang="en-US" sz="900" dirty="0" smtClean="0">
                <a:solidFill>
                  <a:schemeClr val="dk1"/>
                </a:solidFill>
                <a:latin typeface="Arial" panose="020B0604020202020204" pitchFamily="34" charset="0"/>
                <a:cs typeface="Arial" panose="020B0604020202020204" pitchFamily="34" charset="0"/>
              </a:rPr>
              <a:t>This option by default Saves the registration, SIP and Email settings.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This can be run while removing any of these values by unchecking one or all of the following:</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Keep Registration info</a:t>
            </a:r>
          </a:p>
          <a:p>
            <a:r>
              <a:rPr lang="en-US" sz="900" dirty="0" smtClean="0">
                <a:solidFill>
                  <a:schemeClr val="dk1"/>
                </a:solidFill>
                <a:latin typeface="Arial" panose="020B0604020202020204" pitchFamily="34" charset="0"/>
                <a:cs typeface="Arial" panose="020B0604020202020204" pitchFamily="34" charset="0"/>
              </a:rPr>
              <a:t>Keep SIP Settings</a:t>
            </a:r>
          </a:p>
          <a:p>
            <a:r>
              <a:rPr lang="en-US" sz="900" dirty="0" smtClean="0">
                <a:solidFill>
                  <a:schemeClr val="dk1"/>
                </a:solidFill>
                <a:latin typeface="Arial" panose="020B0604020202020204" pitchFamily="34" charset="0"/>
                <a:cs typeface="Arial" panose="020B0604020202020204" pitchFamily="34" charset="0"/>
              </a:rPr>
              <a:t>Keep Email Settings</a:t>
            </a: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9" name="Straight Arrow Connector 18"/>
          <p:cNvCxnSpPr/>
          <p:nvPr/>
        </p:nvCxnSpPr>
        <p:spPr>
          <a:xfrm flipH="1">
            <a:off x="3336458" y="1926570"/>
            <a:ext cx="4223047" cy="143619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3612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section 2</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Whiteboard Settings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Whiteboard AutoSave (options)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Auto Smooth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Page Boundaries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Whiteboard annotation over QR Code (options)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Pen Color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Pen Width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Highlighter Color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Highlighter Width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Eraser Size</a:t>
            </a: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Close Annotation prompt</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Meeting Reset Settings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Close 3</a:t>
            </a:r>
            <a:r>
              <a:rPr lang="en-US" sz="900" baseline="30000" dirty="0" smtClean="0">
                <a:solidFill>
                  <a:schemeClr val="dk1"/>
                </a:solidFill>
                <a:latin typeface="Arial" panose="020B0604020202020204" pitchFamily="34" charset="0"/>
                <a:cs typeface="Arial" panose="020B0604020202020204" pitchFamily="34" charset="0"/>
              </a:rPr>
              <a:t>rd</a:t>
            </a:r>
            <a:r>
              <a:rPr lang="en-US" sz="900" dirty="0" smtClean="0">
                <a:solidFill>
                  <a:schemeClr val="dk1"/>
                </a:solidFill>
                <a:latin typeface="Arial" panose="020B0604020202020204" pitchFamily="34" charset="0"/>
                <a:cs typeface="Arial" panose="020B0604020202020204" pitchFamily="34" charset="0"/>
              </a:rPr>
              <a:t> party applications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Clear Web Browsing</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Auto-reset to Home page options</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Cast Settings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Bonjour for Airplay</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Require MP Access code as password</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535736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Office 365</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3125" y="990074"/>
            <a:ext cx="1432047" cy="386570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Office 365 Sidebar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Home, Annotation, Print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QR Code Scan to mobile app</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Serial Number ID</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Session access code</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Links to QR Code for Mondopad Office 365 Login Application Apple App store and Android Play store</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1">
            <a:extLst>
              <a:ext uri="{FF2B5EF4-FFF2-40B4-BE49-F238E27FC236}">
                <a16:creationId xmlns:a16="http://schemas.microsoft.com/office/drawing/2014/main" id="{FA78A0F7-82FB-4350-9F5D-3CB995682F43}"/>
              </a:ext>
            </a:extLst>
          </p:cNvPr>
          <p:cNvSpPr/>
          <p:nvPr/>
        </p:nvSpPr>
        <p:spPr>
          <a:xfrm>
            <a:off x="2659140" y="2988640"/>
            <a:ext cx="1929404" cy="1314708"/>
          </a:xfrm>
          <a:prstGeom prst="wedgeRectCallout">
            <a:avLst>
              <a:gd name="adj1" fmla="val -66688"/>
              <a:gd name="adj2" fmla="val 202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Click on Store Icon to get download info</a:t>
            </a:r>
          </a:p>
          <a:p>
            <a:pPr algn="ctr"/>
            <a:endParaRPr lang="en-US" sz="900" b="1"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67342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035DA-67B1-45A5-8850-709441E9BAE4}"/>
              </a:ext>
            </a:extLst>
          </p:cNvPr>
          <p:cNvPicPr>
            <a:picLocks noChangeAspect="1"/>
          </p:cNvPicPr>
          <p:nvPr/>
        </p:nvPicPr>
        <p:blipFill>
          <a:blip r:embed="rId3"/>
          <a:stretch>
            <a:fillRect/>
          </a:stretch>
        </p:blipFill>
        <p:spPr>
          <a:xfrm>
            <a:off x="899539" y="1054428"/>
            <a:ext cx="6761922" cy="3733144"/>
          </a:xfrm>
          <a:prstGeom prst="rect">
            <a:avLst/>
          </a:prstGeom>
        </p:spPr>
      </p:pic>
      <p:sp>
        <p:nvSpPr>
          <p:cNvPr id="6" name="Text Placeholder 5"/>
          <p:cNvSpPr>
            <a:spLocks noGrp="1"/>
          </p:cNvSpPr>
          <p:nvPr>
            <p:ph type="body" sz="quarter" idx="10"/>
          </p:nvPr>
        </p:nvSpPr>
        <p:spPr/>
        <p:txBody>
          <a:bodyPr/>
          <a:lstStyle/>
          <a:p>
            <a:r>
              <a:rPr lang="en-US" altLang="zh-CN" sz="3200" dirty="0"/>
              <a:t>Mondopad Mobile App – Find App</a:t>
            </a:r>
            <a:endParaRPr lang="en-US" sz="3200"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5713786" y="1885691"/>
            <a:ext cx="2649985" cy="1261657"/>
          </a:xfrm>
          <a:prstGeom prst="wedgeRectCallout">
            <a:avLst>
              <a:gd name="adj1" fmla="val -81438"/>
              <a:gd name="adj2" fmla="val 4004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via QR Code</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Use QR Reader to find the Mondopad Mobile App in the Apple App Store or Google Play</a:t>
            </a:r>
          </a:p>
        </p:txBody>
      </p:sp>
      <p:sp>
        <p:nvSpPr>
          <p:cNvPr id="13" name="Speech Bubble: Rectangle 12">
            <a:extLst>
              <a:ext uri="{FF2B5EF4-FFF2-40B4-BE49-F238E27FC236}">
                <a16:creationId xmlns:a16="http://schemas.microsoft.com/office/drawing/2014/main" id="{33CD58FB-EC79-467A-8A5A-74BAE09219E9}"/>
              </a:ext>
            </a:extLst>
          </p:cNvPr>
          <p:cNvSpPr/>
          <p:nvPr/>
        </p:nvSpPr>
        <p:spPr>
          <a:xfrm>
            <a:off x="359908" y="2180552"/>
            <a:ext cx="2649985" cy="1261657"/>
          </a:xfrm>
          <a:prstGeom prst="wedgeRectCallout">
            <a:avLst>
              <a:gd name="adj1" fmla="val 70088"/>
              <a:gd name="adj2" fmla="val 626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via Search</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Enter “Mondopad” in The App Store or Google Play to find the Mondopad Mobile App</a:t>
            </a:r>
          </a:p>
        </p:txBody>
      </p:sp>
      <p:sp>
        <p:nvSpPr>
          <p:cNvPr id="4" name="Content Placeholder 3">
            <a:extLst>
              <a:ext uri="{FF2B5EF4-FFF2-40B4-BE49-F238E27FC236}">
                <a16:creationId xmlns:a16="http://schemas.microsoft.com/office/drawing/2014/main" id="{9B4FD5CE-64A7-4A96-BABE-937ED8B11ADB}"/>
              </a:ext>
            </a:extLst>
          </p:cNvPr>
          <p:cNvSpPr>
            <a:spLocks noGrp="1"/>
          </p:cNvSpPr>
          <p:nvPr>
            <p:ph sz="quarter" idx="13"/>
          </p:nvPr>
        </p:nvSpPr>
        <p:spPr/>
        <p:txBody>
          <a:bodyPr/>
          <a:lstStyle/>
          <a:p>
            <a:endParaRPr lang="en-US"/>
          </a:p>
        </p:txBody>
      </p:sp>
      <p:sp>
        <p:nvSpPr>
          <p:cNvPr id="10" name="Text Placeholder 6"/>
          <p:cNvSpPr txBox="1">
            <a:spLocks/>
          </p:cNvSpPr>
          <p:nvPr/>
        </p:nvSpPr>
        <p:spPr>
          <a:xfrm>
            <a:off x="1269361" y="0"/>
            <a:ext cx="6459364" cy="302056"/>
          </a:xfrm>
          <a:prstGeom prst="rect">
            <a:avLst/>
          </a:prstGeom>
        </p:spPr>
        <p:txBody>
          <a:bodyPr/>
          <a:lstStyle>
            <a:lvl1pPr marL="0" indent="0" algn="l" defTabSz="457200" rtl="0" eaLnBrk="1" latinLnBrk="0" hangingPunct="1">
              <a:spcBef>
                <a:spcPct val="20000"/>
              </a:spcBef>
              <a:buFont typeface="Arial"/>
              <a:buNone/>
              <a:defRPr sz="3200" kern="1200">
                <a:solidFill>
                  <a:schemeClr val="tx1">
                    <a:lumMod val="60000"/>
                    <a:lumOff val="40000"/>
                  </a:schemeClr>
                </a:solidFill>
                <a:latin typeface="Arial Black" panose="020B0A04020102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smtClean="0"/>
              <a:t>Office 365 Screen</a:t>
            </a:r>
            <a:endParaRPr lang="en-US" sz="1400" dirty="0"/>
          </a:p>
        </p:txBody>
      </p:sp>
    </p:spTree>
    <p:extLst>
      <p:ext uri="{BB962C8B-B14F-4D97-AF65-F5344CB8AC3E}">
        <p14:creationId xmlns:p14="http://schemas.microsoft.com/office/powerpoint/2010/main" val="30305835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Mondopad Mobile App in App Store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4" name="Picture 13">
            <a:extLst>
              <a:ext uri="{FF2B5EF4-FFF2-40B4-BE49-F238E27FC236}">
                <a16:creationId xmlns:a16="http://schemas.microsoft.com/office/drawing/2014/main" id="{5E2A1A10-7533-4539-8286-70CFF553F7CC}"/>
              </a:ext>
            </a:extLst>
          </p:cNvPr>
          <p:cNvPicPr>
            <a:picLocks noChangeAspect="1"/>
          </p:cNvPicPr>
          <p:nvPr/>
        </p:nvPicPr>
        <p:blipFill>
          <a:blip r:embed="rId4"/>
          <a:stretch>
            <a:fillRect/>
          </a:stretch>
        </p:blipFill>
        <p:spPr>
          <a:xfrm>
            <a:off x="3162293" y="957112"/>
            <a:ext cx="2337818" cy="4156121"/>
          </a:xfrm>
          <a:prstGeom prst="rect">
            <a:avLst/>
          </a:prstGeom>
        </p:spPr>
      </p:pic>
      <p:sp>
        <p:nvSpPr>
          <p:cNvPr id="9"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29714935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Office 365</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574" y="1117829"/>
            <a:ext cx="1928979"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3125" y="990074"/>
            <a:ext cx="1432047" cy="386570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Office 365 Phone App</a:t>
            </a:r>
            <a:endParaRPr lang="en-US" sz="900" dirty="0" smtClean="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you have the Mondopad Office 365 Application installed on your phone you will have to setup the application with your login ID and password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setup you can easily use your phone to log your account into the Mondopad Office 365 tab by using the built in QR scanner function to scan the Mondopad and connect.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scanned the app remembers the Mondopad and provides a list to select from.</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When done simply Log out from either the Phone app or the Office 365 sidebar.    </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449" y="1133366"/>
            <a:ext cx="1920240" cy="341376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955" y="1133366"/>
            <a:ext cx="1920240" cy="3413760"/>
          </a:xfrm>
          <a:prstGeom prst="rect">
            <a:avLst/>
          </a:prstGeom>
        </p:spPr>
      </p:pic>
    </p:spTree>
    <p:extLst>
      <p:ext uri="{BB962C8B-B14F-4D97-AF65-F5344CB8AC3E}">
        <p14:creationId xmlns:p14="http://schemas.microsoft.com/office/powerpoint/2010/main" val="26351374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0971A6-D166-40A5-BBE2-8FBBF04F5AB4}"/>
              </a:ext>
            </a:extLst>
          </p:cNvPr>
          <p:cNvPicPr>
            <a:picLocks noChangeAspect="1"/>
          </p:cNvPicPr>
          <p:nvPr/>
        </p:nvPicPr>
        <p:blipFill>
          <a:blip r:embed="rId3"/>
          <a:stretch>
            <a:fillRect/>
          </a:stretch>
        </p:blipFill>
        <p:spPr>
          <a:xfrm>
            <a:off x="417444" y="1019830"/>
            <a:ext cx="7557052" cy="4093403"/>
          </a:xfrm>
          <a:prstGeom prst="rect">
            <a:avLst/>
          </a:prstGeom>
        </p:spPr>
      </p:pic>
      <p:sp>
        <p:nvSpPr>
          <p:cNvPr id="6" name="Text Placeholder 5"/>
          <p:cNvSpPr>
            <a:spLocks noGrp="1"/>
          </p:cNvSpPr>
          <p:nvPr>
            <p:ph type="body" sz="quarter" idx="10"/>
          </p:nvPr>
        </p:nvSpPr>
        <p:spPr/>
        <p:txBody>
          <a:bodyPr/>
          <a:lstStyle/>
          <a:p>
            <a:r>
              <a:rPr lang="en-US" altLang="zh-CN" sz="3200" dirty="0"/>
              <a:t>Office365 Module – Logging in </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5743605" y="3635092"/>
            <a:ext cx="2530674" cy="1261657"/>
          </a:xfrm>
          <a:prstGeom prst="wedgeRectCallout">
            <a:avLst>
              <a:gd name="adj1" fmla="val -62716"/>
              <a:gd name="adj2" fmla="val -426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From Mondopad</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Log into Office365 directly from the this page on Mondopad</a:t>
            </a:r>
          </a:p>
        </p:txBody>
      </p:sp>
      <p:sp>
        <p:nvSpPr>
          <p:cNvPr id="13" name="Speech Bubble: Rectangle 12">
            <a:extLst>
              <a:ext uri="{FF2B5EF4-FFF2-40B4-BE49-F238E27FC236}">
                <a16:creationId xmlns:a16="http://schemas.microsoft.com/office/drawing/2014/main" id="{B8302443-17BB-4EED-9527-68BDCBB93819}"/>
              </a:ext>
            </a:extLst>
          </p:cNvPr>
          <p:cNvSpPr/>
          <p:nvPr/>
        </p:nvSpPr>
        <p:spPr>
          <a:xfrm>
            <a:off x="1498860" y="2921724"/>
            <a:ext cx="2380714" cy="1351027"/>
          </a:xfrm>
          <a:prstGeom prst="wedgeRectCallout">
            <a:avLst>
              <a:gd name="adj1" fmla="val -63716"/>
              <a:gd name="adj2" fmla="val 178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14287FD0-5D67-44FE-9F5E-7CE9EA8E9988}"/>
              </a:ext>
            </a:extLst>
          </p:cNvPr>
          <p:cNvSpPr/>
          <p:nvPr/>
        </p:nvSpPr>
        <p:spPr>
          <a:xfrm>
            <a:off x="1498860" y="1253507"/>
            <a:ext cx="2530674" cy="3770244"/>
          </a:xfrm>
          <a:prstGeom prst="wedgeRectCallout">
            <a:avLst>
              <a:gd name="adj1" fmla="val -63433"/>
              <a:gd name="adj2" fmla="val -84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via Mobile App</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Two ways to Pair:</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via QR code:  QR scanner is included in the app</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via Manually enter the Mondopad ID (case insensitive)</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User does not need to be in the same network as Mondopad to pair with it</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Once paired, user must enter Session Pin to connect to it and log in.  </a:t>
            </a:r>
          </a:p>
        </p:txBody>
      </p:sp>
      <p:sp>
        <p:nvSpPr>
          <p:cNvPr id="12"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42933496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Office 365</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3125" y="990074"/>
            <a:ext cx="1432047" cy="386570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Office 365</a:t>
            </a: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logged in to your Office 365 account you have full access to all your online Microsoft applications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You are able to open separate tabs within </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38084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6BF23-CC1E-4732-B5CE-1762A2AAEC5D}"/>
              </a:ext>
            </a:extLst>
          </p:cNvPr>
          <p:cNvPicPr>
            <a:picLocks noChangeAspect="1"/>
          </p:cNvPicPr>
          <p:nvPr/>
        </p:nvPicPr>
        <p:blipFill>
          <a:blip r:embed="rId3"/>
          <a:stretch>
            <a:fillRect/>
          </a:stretch>
        </p:blipFill>
        <p:spPr>
          <a:xfrm>
            <a:off x="1099929" y="984126"/>
            <a:ext cx="7583557" cy="4107760"/>
          </a:xfrm>
          <a:prstGeom prst="rect">
            <a:avLst/>
          </a:prstGeom>
        </p:spPr>
      </p:pic>
      <p:sp>
        <p:nvSpPr>
          <p:cNvPr id="6" name="Text Placeholder 5"/>
          <p:cNvSpPr>
            <a:spLocks noGrp="1"/>
          </p:cNvSpPr>
          <p:nvPr>
            <p:ph type="body" sz="quarter" idx="10"/>
          </p:nvPr>
        </p:nvSpPr>
        <p:spPr/>
        <p:txBody>
          <a:bodyPr/>
          <a:lstStyle/>
          <a:p>
            <a:r>
              <a:rPr lang="en-US" altLang="zh-CN" sz="3200" dirty="0"/>
              <a:t>Office365 Module – Logged In</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1135114" y="1194482"/>
            <a:ext cx="2923317" cy="1590961"/>
          </a:xfrm>
          <a:prstGeom prst="wedgeRectCallout">
            <a:avLst>
              <a:gd name="adj1" fmla="val 66255"/>
              <a:gd name="adj2" fmla="val 3354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Office 365 Apps</a:t>
            </a:r>
          </a:p>
          <a:p>
            <a:pPr algn="ctr"/>
            <a:endParaRPr lang="en-US" sz="900" b="1"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Default landing page is per Office365 configuration</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All Office365 apps work here with the exception of Team</a:t>
            </a:r>
          </a:p>
        </p:txBody>
      </p:sp>
      <p:sp>
        <p:nvSpPr>
          <p:cNvPr id="11" name="Speech Bubble: Rectangle 10">
            <a:extLst>
              <a:ext uri="{FF2B5EF4-FFF2-40B4-BE49-F238E27FC236}">
                <a16:creationId xmlns:a16="http://schemas.microsoft.com/office/drawing/2014/main" id="{14287FD0-5D67-44FE-9F5E-7CE9EA8E9988}"/>
              </a:ext>
            </a:extLst>
          </p:cNvPr>
          <p:cNvSpPr/>
          <p:nvPr/>
        </p:nvSpPr>
        <p:spPr>
          <a:xfrm>
            <a:off x="2390068" y="3664225"/>
            <a:ext cx="2530674" cy="1323821"/>
          </a:xfrm>
          <a:prstGeom prst="wedgeRectCallout">
            <a:avLst>
              <a:gd name="adj1" fmla="val -61207"/>
              <a:gd name="adj2" fmla="val 7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Side bar</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Once logged in, side bar by default  is hidden.</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Shows the logged in user name.  </a:t>
            </a:r>
          </a:p>
        </p:txBody>
      </p:sp>
      <p:sp>
        <p:nvSpPr>
          <p:cNvPr id="12" name="Speech Bubble: Rectangle 11">
            <a:extLst>
              <a:ext uri="{FF2B5EF4-FFF2-40B4-BE49-F238E27FC236}">
                <a16:creationId xmlns:a16="http://schemas.microsoft.com/office/drawing/2014/main" id="{28112DE5-3B9F-4319-889D-E82F5B43BEED}"/>
              </a:ext>
            </a:extLst>
          </p:cNvPr>
          <p:cNvSpPr/>
          <p:nvPr/>
        </p:nvSpPr>
        <p:spPr>
          <a:xfrm>
            <a:off x="5073142" y="1194482"/>
            <a:ext cx="2425641" cy="3717235"/>
          </a:xfrm>
          <a:prstGeom prst="wedgeRectCallout">
            <a:avLst>
              <a:gd name="adj1" fmla="val 59970"/>
              <a:gd name="adj2" fmla="val -373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Calendar Alerts</a:t>
            </a:r>
          </a:p>
          <a:p>
            <a:pPr algn="ctr"/>
            <a:endParaRPr lang="en-US" sz="900" b="1"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Alert shows upcoming events in Office365 Calendar</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121 Call links in alert will launch directly in Mondopad </a:t>
            </a:r>
            <a:r>
              <a:rPr lang="en-US" sz="1400" dirty="0" err="1">
                <a:solidFill>
                  <a:schemeClr val="dk1"/>
                </a:solidFill>
                <a:latin typeface="Arial" panose="020B0604020202020204" pitchFamily="34" charset="0"/>
                <a:cs typeface="Arial" panose="020B0604020202020204" pitchFamily="34" charset="0"/>
              </a:rPr>
              <a:t>ConX</a:t>
            </a:r>
            <a:r>
              <a:rPr lang="en-US" sz="1400" dirty="0">
                <a:solidFill>
                  <a:schemeClr val="dk1"/>
                </a:solidFill>
                <a:latin typeface="Arial" panose="020B0604020202020204" pitchFamily="34" charset="0"/>
                <a:cs typeface="Arial" panose="020B0604020202020204" pitchFamily="34" charset="0"/>
              </a:rPr>
              <a:t> module if it is enabled</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Support Skype4Business Call Events too.  Launch Skype4Business app if installed, or the web app if desktop app is not installed.  </a:t>
            </a:r>
          </a:p>
        </p:txBody>
      </p:sp>
      <p:sp>
        <p:nvSpPr>
          <p:cNvPr id="13"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25993546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6BF23-CC1E-4732-B5CE-1762A2AAEC5D}"/>
              </a:ext>
            </a:extLst>
          </p:cNvPr>
          <p:cNvPicPr>
            <a:picLocks noChangeAspect="1"/>
          </p:cNvPicPr>
          <p:nvPr/>
        </p:nvPicPr>
        <p:blipFill>
          <a:blip r:embed="rId3"/>
          <a:stretch>
            <a:fillRect/>
          </a:stretch>
        </p:blipFill>
        <p:spPr>
          <a:xfrm>
            <a:off x="1099929" y="984126"/>
            <a:ext cx="7583557" cy="4107760"/>
          </a:xfrm>
          <a:prstGeom prst="rect">
            <a:avLst/>
          </a:prstGeom>
        </p:spPr>
      </p:pic>
      <p:sp>
        <p:nvSpPr>
          <p:cNvPr id="6" name="Text Placeholder 5"/>
          <p:cNvSpPr>
            <a:spLocks noGrp="1"/>
          </p:cNvSpPr>
          <p:nvPr>
            <p:ph type="body" sz="quarter" idx="10"/>
          </p:nvPr>
        </p:nvSpPr>
        <p:spPr/>
        <p:txBody>
          <a:bodyPr/>
          <a:lstStyle/>
          <a:p>
            <a:r>
              <a:rPr lang="en-US" altLang="zh-CN" sz="3200" dirty="0"/>
              <a:t>Office365 Module – Log Out</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2316428" y="984349"/>
            <a:ext cx="5894944" cy="4167585"/>
          </a:xfrm>
          <a:prstGeom prst="wedgeRectCallout">
            <a:avLst>
              <a:gd name="adj1" fmla="val 29320"/>
              <a:gd name="adj2" fmla="val 257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Log Out</a:t>
            </a:r>
          </a:p>
          <a:p>
            <a:pPr algn="ctr"/>
            <a:endParaRPr lang="en-US" sz="900" b="1"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Manually, via</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Office365 web page</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Mondopad Sidebar Log Out button</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Mobile App Log Out button</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Automatically, via</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Meeting Reset</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Mondopad Restart/Shut down</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If you are currently logged in while another person tries to log into the same Mondopad via mobile app, you will be automatically logged out</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Security</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All tabs will be closed </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Once Logged out, you will need to re-enter user name and password to log back in.  It does not retain your user name.</a:t>
            </a:r>
          </a:p>
        </p:txBody>
      </p:sp>
      <p:sp>
        <p:nvSpPr>
          <p:cNvPr id="10"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289471264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Whiteboard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Whiteboard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44168" y="779251"/>
            <a:ext cx="1432047" cy="392518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Whiteboard</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Home, MP-MP Invite, Admin Key, Help</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Pen, Highlighter, Rectangles, Circles and Lines Select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Pen/Highlighter Color Select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Import Picture, Import background, Clear All Pages, Clear Current page screen, Text, Select/Lasso, Erase, Laser Pointer, Redo/Undo</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New Whiteboard</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Open exiting Whiteboard file</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Save as (Whiteboard, JPG or PDF either current view or whole Whiteboard canvas pages)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12" name="Speech Bubble: Rectangle 10">
            <a:extLst>
              <a:ext uri="{FF2B5EF4-FFF2-40B4-BE49-F238E27FC236}">
                <a16:creationId xmlns:a16="http://schemas.microsoft.com/office/drawing/2014/main" id="{92A82037-67AB-4A0E-91F2-6EF79A2C08C0}"/>
              </a:ext>
            </a:extLst>
          </p:cNvPr>
          <p:cNvSpPr/>
          <p:nvPr/>
        </p:nvSpPr>
        <p:spPr>
          <a:xfrm>
            <a:off x="7487709" y="1446432"/>
            <a:ext cx="1432047" cy="284505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Whiteboard</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Print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Paste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(JPG or PDF current or whole view to email list or QR code)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Grid (grid overlay does not save)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Whiteboard Cloud (connecting to other Mondopad units and collaborating on shared Whiteboard)</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Toolbar (onscreen popup toolbar on or off)</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Whiteboard canvas page selector/add pages</a:t>
            </a:r>
          </a:p>
        </p:txBody>
      </p:sp>
    </p:spTree>
    <p:extLst>
      <p:ext uri="{BB962C8B-B14F-4D97-AF65-F5344CB8AC3E}">
        <p14:creationId xmlns:p14="http://schemas.microsoft.com/office/powerpoint/2010/main" val="34324312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Airplay</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1" y="1428053"/>
            <a:ext cx="1387880" cy="268988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from Airplay requires that it is enabled in the Browser Admin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Airplay requires that the two connecting devices are on the same subnet</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The Ports shown in the chart on the right provides the Ports required for Airplay connectivity</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5"/>
          <a:stretch>
            <a:fillRect/>
          </a:stretch>
        </p:blipFill>
        <p:spPr>
          <a:xfrm>
            <a:off x="6659880" y="1428053"/>
            <a:ext cx="2484120" cy="2907030"/>
          </a:xfrm>
          <a:prstGeom prst="rect">
            <a:avLst/>
          </a:prstGeom>
        </p:spPr>
      </p:pic>
    </p:spTree>
    <p:extLst>
      <p:ext uri="{BB962C8B-B14F-4D97-AF65-F5344CB8AC3E}">
        <p14:creationId xmlns:p14="http://schemas.microsoft.com/office/powerpoint/2010/main" val="4121233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section 3</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Security and Privacy Settings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Access code change notification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Protect email attachments with access code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Access code pins 4 or 6</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Lockout duration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Admin Global override pin</a:t>
            </a:r>
          </a:p>
          <a:p>
            <a:r>
              <a:rPr lang="en-US" sz="900" dirty="0" smtClean="0">
                <a:solidFill>
                  <a:schemeClr val="dk1"/>
                </a:solidFill>
                <a:latin typeface="Arial" panose="020B0604020202020204" pitchFamily="34" charset="0"/>
                <a:cs typeface="Arial" panose="020B0604020202020204" pitchFamily="34" charset="0"/>
              </a:rPr>
              <a:t>Help InFocus Improve Mondopad</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Mondopad Analytics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Crash Reports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Extra Settings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Log off user (show)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Reboot (show)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Shutdown (show)</a:t>
            </a:r>
          </a:p>
          <a:p>
            <a:r>
              <a:rPr lang="en-US" sz="900" dirty="0" smtClean="0">
                <a:solidFill>
                  <a:schemeClr val="dk1"/>
                </a:solidFill>
                <a:latin typeface="Arial" panose="020B0604020202020204" pitchFamily="34" charset="0"/>
                <a:cs typeface="Arial" panose="020B0604020202020204" pitchFamily="34" charset="0"/>
              </a:rPr>
              <a:t>Video Meeting Settings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Settings </a:t>
            </a:r>
            <a:r>
              <a:rPr lang="en-US" sz="900" dirty="0">
                <a:solidFill>
                  <a:schemeClr val="dk1"/>
                </a:solidFill>
                <a:latin typeface="Arial" panose="020B0604020202020204" pitchFamily="34" charset="0"/>
                <a:cs typeface="Arial" panose="020B0604020202020204" pitchFamily="34" charset="0"/>
              </a:rPr>
              <a:t>(show)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Accounts </a:t>
            </a:r>
            <a:r>
              <a:rPr lang="en-US" sz="900" dirty="0">
                <a:solidFill>
                  <a:schemeClr val="dk1"/>
                </a:solidFill>
                <a:latin typeface="Arial" panose="020B0604020202020204" pitchFamily="34" charset="0"/>
                <a:cs typeface="Arial" panose="020B0604020202020204" pitchFamily="34" charset="0"/>
              </a:rPr>
              <a:t>(show)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Status </a:t>
            </a:r>
            <a:r>
              <a:rPr lang="en-US" sz="900" dirty="0">
                <a:solidFill>
                  <a:schemeClr val="dk1"/>
                </a:solidFill>
                <a:latin typeface="Arial" panose="020B0604020202020204" pitchFamily="34" charset="0"/>
                <a:cs typeface="Arial" panose="020B0604020202020204" pitchFamily="34" charset="0"/>
              </a:rPr>
              <a:t>(show)</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12237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HDMI</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10085" y="1162111"/>
            <a:ext cx="1387880" cy="3468784"/>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using HDMI requires the purchase of a </a:t>
            </a:r>
            <a:r>
              <a:rPr lang="en-US" sz="900" dirty="0">
                <a:solidFill>
                  <a:schemeClr val="tx1">
                    <a:lumMod val="50000"/>
                  </a:schemeClr>
                </a:solidFill>
                <a:latin typeface="Arial" panose="020B0604020202020204" pitchFamily="34" charset="0"/>
                <a:cs typeface="Arial" panose="020B0604020202020204" pitchFamily="34" charset="0"/>
              </a:rPr>
              <a:t>Magewell USB 3.0 HDMI Video Capture </a:t>
            </a:r>
            <a:r>
              <a:rPr lang="en-US" sz="900" dirty="0" smtClean="0">
                <a:solidFill>
                  <a:schemeClr val="tx1">
                    <a:lumMod val="50000"/>
                  </a:schemeClr>
                </a:solidFill>
                <a:latin typeface="Arial" panose="020B0604020202020204" pitchFamily="34" charset="0"/>
                <a:cs typeface="Arial" panose="020B0604020202020204" pitchFamily="34" charset="0"/>
              </a:rPr>
              <a:t>Dongle which connects to the USB 3.0 port on the PC module.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There are several ways to use this device:</a:t>
            </a:r>
          </a:p>
          <a:p>
            <a:pPr marL="228600" indent="-228600">
              <a:buAutoNum type="arabicPeriod"/>
            </a:pPr>
            <a:r>
              <a:rPr lang="en-US" sz="900" dirty="0" smtClean="0">
                <a:solidFill>
                  <a:schemeClr val="dk1"/>
                </a:solidFill>
                <a:latin typeface="Arial" panose="020B0604020202020204" pitchFamily="34" charset="0"/>
                <a:cs typeface="Arial" panose="020B0604020202020204" pitchFamily="34" charset="0"/>
              </a:rPr>
              <a:t>Cast HDMI from a source via wired HDMI</a:t>
            </a:r>
          </a:p>
          <a:p>
            <a:pPr marL="228600" indent="-228600">
              <a:buAutoNum type="arabicPeriod"/>
            </a:pPr>
            <a:r>
              <a:rPr lang="en-US" sz="900" dirty="0" smtClean="0">
                <a:solidFill>
                  <a:schemeClr val="dk1"/>
                </a:solidFill>
                <a:latin typeface="Arial" panose="020B0604020202020204" pitchFamily="34" charset="0"/>
                <a:cs typeface="Arial" panose="020B0604020202020204" pitchFamily="34" charset="0"/>
              </a:rPr>
              <a:t>Wirelessly connecting a  SimpleShare to the HDMI port on the Magewell </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66024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Chrome Browser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810" y="978990"/>
            <a:ext cx="1387880" cy="388401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using a PC or Chromebook using the Chrome Browser “LightCast Sender” app plugin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App is launched from inside the Chrome Browser and has two tabs 1 send content only and 2 send content and audio</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LightCast Sender app requires that specific ports are open on the same subnet the two connecting devices are connected and requires internet access out to three server addresses (see chart on right side)</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5"/>
          <a:stretch>
            <a:fillRect/>
          </a:stretch>
        </p:blipFill>
        <p:spPr>
          <a:xfrm>
            <a:off x="6372358" y="3433467"/>
            <a:ext cx="2798921" cy="1410176"/>
          </a:xfrm>
          <a:prstGeom prst="rect">
            <a:avLst/>
          </a:prstGeom>
        </p:spPr>
      </p:pic>
    </p:spTree>
    <p:extLst>
      <p:ext uri="{BB962C8B-B14F-4D97-AF65-F5344CB8AC3E}">
        <p14:creationId xmlns:p14="http://schemas.microsoft.com/office/powerpoint/2010/main" val="21089485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ControlView 2</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810" y="530492"/>
            <a:ext cx="1387880" cy="433251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or Control of the Mondopad from a PC device is possible through the use of a ControlView 2 application that can be downloaded from connecting your PC Browser to the IP Address of the Mondopad on the same subnet.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Once installed when you launch and connect to a Mondopad device you have the option to Cast content with Touch control or Receive where you can control the Mondopad from your laptop or simply Keyboard/Mouse control</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5"/>
          <a:stretch>
            <a:fillRect/>
          </a:stretch>
        </p:blipFill>
        <p:spPr>
          <a:xfrm>
            <a:off x="6765131" y="3358535"/>
            <a:ext cx="2378869" cy="1504474"/>
          </a:xfrm>
          <a:prstGeom prst="rect">
            <a:avLst/>
          </a:prstGeom>
        </p:spPr>
      </p:pic>
      <p:sp>
        <p:nvSpPr>
          <p:cNvPr id="3" name="TextBox 2"/>
          <p:cNvSpPr txBox="1"/>
          <p:nvPr/>
        </p:nvSpPr>
        <p:spPr>
          <a:xfrm>
            <a:off x="7836958" y="3179639"/>
            <a:ext cx="862755" cy="230832"/>
          </a:xfrm>
          <a:prstGeom prst="rect">
            <a:avLst/>
          </a:prstGeom>
        </p:spPr>
        <p:txBody>
          <a:bodyPr wrap="square" rtlCol="0">
            <a:spAutoFit/>
          </a:bodyPr>
          <a:lstStyle/>
          <a:p>
            <a:pPr marL="11430">
              <a:buSzPct val="80000"/>
            </a:pPr>
            <a:r>
              <a:rPr lang="en-US" sz="900" b="1" dirty="0" smtClean="0">
                <a:solidFill>
                  <a:schemeClr val="tx2"/>
                </a:solidFill>
                <a:latin typeface="Arial"/>
                <a:cs typeface="Arial"/>
              </a:rPr>
              <a:t>On PC Side</a:t>
            </a:r>
          </a:p>
        </p:txBody>
      </p:sp>
    </p:spTree>
    <p:extLst>
      <p:ext uri="{BB962C8B-B14F-4D97-AF65-F5344CB8AC3E}">
        <p14:creationId xmlns:p14="http://schemas.microsoft.com/office/powerpoint/2010/main" val="15121904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 y="0"/>
            <a:ext cx="9140293" cy="5141414"/>
          </a:xfrm>
          <a:prstGeom prst="rect">
            <a:avLst/>
          </a:prstGeom>
        </p:spPr>
      </p:pic>
      <p:sp>
        <p:nvSpPr>
          <p:cNvPr id="6" name="Rectangular Callout 5"/>
          <p:cNvSpPr/>
          <p:nvPr/>
        </p:nvSpPr>
        <p:spPr>
          <a:xfrm>
            <a:off x="6297415" y="47484"/>
            <a:ext cx="1599060" cy="521067"/>
          </a:xfrm>
          <a:prstGeom prst="wedgeRectCallout">
            <a:avLst>
              <a:gd name="adj1" fmla="val -109020"/>
              <a:gd name="adj2" fmla="val -23978"/>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SIP Account </a:t>
            </a:r>
            <a:r>
              <a:rPr lang="en-US" sz="1400" dirty="0">
                <a:solidFill>
                  <a:schemeClr val="tx1"/>
                </a:solidFill>
              </a:rPr>
              <a:t>Selection List</a:t>
            </a:r>
            <a:endParaRPr lang="en-US" dirty="0">
              <a:solidFill>
                <a:schemeClr val="tx1"/>
              </a:solidFill>
            </a:endParaRPr>
          </a:p>
        </p:txBody>
      </p:sp>
      <p:sp>
        <p:nvSpPr>
          <p:cNvPr id="8" name="Rectangular Callout 7"/>
          <p:cNvSpPr/>
          <p:nvPr/>
        </p:nvSpPr>
        <p:spPr>
          <a:xfrm>
            <a:off x="104640" y="3950587"/>
            <a:ext cx="2626059" cy="542786"/>
          </a:xfrm>
          <a:prstGeom prst="wedgeRectCallout">
            <a:avLst>
              <a:gd name="adj1" fmla="val 72468"/>
              <a:gd name="adj2" fmla="val 53801"/>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Action Toolbar</a:t>
            </a:r>
          </a:p>
          <a:p>
            <a:pPr algn="ctr"/>
            <a:r>
              <a:rPr lang="en-US" sz="1050" dirty="0">
                <a:solidFill>
                  <a:schemeClr val="tx1"/>
                </a:solidFill>
              </a:rPr>
              <a:t>Fades away after 5 seconds of inactiveness.</a:t>
            </a:r>
          </a:p>
        </p:txBody>
      </p:sp>
      <p:sp>
        <p:nvSpPr>
          <p:cNvPr id="9" name="Rectangular Callout 8"/>
          <p:cNvSpPr/>
          <p:nvPr/>
        </p:nvSpPr>
        <p:spPr>
          <a:xfrm>
            <a:off x="729688" y="725302"/>
            <a:ext cx="1209638" cy="401075"/>
          </a:xfrm>
          <a:prstGeom prst="wedgeRectCallout">
            <a:avLst>
              <a:gd name="adj1" fmla="val -75689"/>
              <a:gd name="adj2" fmla="val -12635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chemeClr val="tx1"/>
                </a:solidFill>
              </a:rPr>
              <a:t>Dial Field</a:t>
            </a:r>
            <a:endParaRPr lang="en-US" dirty="0">
              <a:solidFill>
                <a:schemeClr val="tx1"/>
              </a:solidFill>
            </a:endParaRPr>
          </a:p>
        </p:txBody>
      </p:sp>
      <p:sp>
        <p:nvSpPr>
          <p:cNvPr id="11" name="Rectangular Callout 10"/>
          <p:cNvSpPr/>
          <p:nvPr/>
        </p:nvSpPr>
        <p:spPr>
          <a:xfrm>
            <a:off x="6800585" y="2655127"/>
            <a:ext cx="1810656" cy="509108"/>
          </a:xfrm>
          <a:prstGeom prst="wedgeRectCallout">
            <a:avLst>
              <a:gd name="adj1" fmla="val -1873"/>
              <a:gd name="adj2" fmla="val 150906"/>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show or hide Self View before Call.</a:t>
            </a:r>
            <a:endParaRPr lang="en-US" sz="1400" dirty="0">
              <a:solidFill>
                <a:schemeClr val="tx1"/>
              </a:solidFill>
            </a:endParaRPr>
          </a:p>
        </p:txBody>
      </p:sp>
      <p:sp>
        <p:nvSpPr>
          <p:cNvPr id="12" name="Rectangular Callout 11"/>
          <p:cNvSpPr/>
          <p:nvPr/>
        </p:nvSpPr>
        <p:spPr>
          <a:xfrm>
            <a:off x="6991147" y="925840"/>
            <a:ext cx="1810656" cy="780647"/>
          </a:xfrm>
          <a:prstGeom prst="wedgeRectCallout">
            <a:avLst>
              <a:gd name="adj1" fmla="val -108719"/>
              <a:gd name="adj2" fmla="val 112119"/>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chemeClr val="tx1"/>
                </a:solidFill>
              </a:rPr>
              <a:t>Call Screen </a:t>
            </a:r>
          </a:p>
        </p:txBody>
      </p:sp>
      <p:sp>
        <p:nvSpPr>
          <p:cNvPr id="4" name="Rounded Rectangle 3"/>
          <p:cNvSpPr/>
          <p:nvPr/>
        </p:nvSpPr>
        <p:spPr>
          <a:xfrm>
            <a:off x="2154971" y="246256"/>
            <a:ext cx="513877" cy="1229552"/>
          </a:xfrm>
          <a:prstGeom prst="roundRect">
            <a:avLst/>
          </a:prstGeom>
          <a:no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ular Callout 9"/>
          <p:cNvSpPr/>
          <p:nvPr/>
        </p:nvSpPr>
        <p:spPr>
          <a:xfrm>
            <a:off x="3092514" y="1706487"/>
            <a:ext cx="1810656" cy="496797"/>
          </a:xfrm>
          <a:prstGeom prst="wedgeRectCallout">
            <a:avLst>
              <a:gd name="adj1" fmla="val -92885"/>
              <a:gd name="adj2" fmla="val -8700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chemeClr val="tx1"/>
                </a:solidFill>
              </a:rPr>
              <a:t>Call Controls</a:t>
            </a:r>
          </a:p>
        </p:txBody>
      </p:sp>
      <p:sp>
        <p:nvSpPr>
          <p:cNvPr id="13" name="Rectangular Callout 12"/>
          <p:cNvSpPr/>
          <p:nvPr/>
        </p:nvSpPr>
        <p:spPr>
          <a:xfrm>
            <a:off x="2861049" y="2331262"/>
            <a:ext cx="1279474" cy="647730"/>
          </a:xfrm>
          <a:prstGeom prst="wedgeRectCallout">
            <a:avLst>
              <a:gd name="adj1" fmla="val 18"/>
              <a:gd name="adj2" fmla="val 272949"/>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Mute Speaker before Call.  </a:t>
            </a:r>
            <a:endParaRPr lang="en-US" sz="1600" dirty="0">
              <a:solidFill>
                <a:schemeClr val="tx1"/>
              </a:solidFill>
            </a:endParaRPr>
          </a:p>
        </p:txBody>
      </p:sp>
      <p:sp>
        <p:nvSpPr>
          <p:cNvPr id="15" name="Rectangular Callout 14"/>
          <p:cNvSpPr/>
          <p:nvPr/>
        </p:nvSpPr>
        <p:spPr>
          <a:xfrm>
            <a:off x="4635617" y="2655341"/>
            <a:ext cx="1279474" cy="647730"/>
          </a:xfrm>
          <a:prstGeom prst="wedgeRectCallout">
            <a:avLst>
              <a:gd name="adj1" fmla="val 15459"/>
              <a:gd name="adj2" fmla="val 21907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Mute Camera before Call.  </a:t>
            </a:r>
            <a:endParaRPr lang="en-US" sz="1600" dirty="0">
              <a:solidFill>
                <a:schemeClr val="tx1"/>
              </a:solidFill>
            </a:endParaRPr>
          </a:p>
        </p:txBody>
      </p:sp>
      <p:sp>
        <p:nvSpPr>
          <p:cNvPr id="16" name="Rectangular Callout 15"/>
          <p:cNvSpPr/>
          <p:nvPr/>
        </p:nvSpPr>
        <p:spPr>
          <a:xfrm>
            <a:off x="3997842" y="3372778"/>
            <a:ext cx="1144608" cy="754609"/>
          </a:xfrm>
          <a:prstGeom prst="wedgeRectCallout">
            <a:avLst>
              <a:gd name="adj1" fmla="val 44871"/>
              <a:gd name="adj2" fmla="val 8805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Mute Microphone before Call.  </a:t>
            </a:r>
            <a:endParaRPr lang="en-US" sz="1600" dirty="0">
              <a:solidFill>
                <a:schemeClr val="tx1"/>
              </a:solidFill>
            </a:endParaRPr>
          </a:p>
        </p:txBody>
      </p:sp>
      <p:sp>
        <p:nvSpPr>
          <p:cNvPr id="14" name="Rectangular Callout 13"/>
          <p:cNvSpPr/>
          <p:nvPr/>
        </p:nvSpPr>
        <p:spPr>
          <a:xfrm>
            <a:off x="3092514" y="819831"/>
            <a:ext cx="1810656" cy="836474"/>
          </a:xfrm>
          <a:prstGeom prst="wedgeRectCallout">
            <a:avLst>
              <a:gd name="adj1" fmla="val -77213"/>
              <a:gd name="adj2" fmla="val -34635"/>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Select/Initiate H323, Skype, Skype for Business or Audio Calls</a:t>
            </a:r>
            <a:endParaRPr lang="en-US" sz="1400" dirty="0">
              <a:solidFill>
                <a:schemeClr val="tx1"/>
              </a:solidFill>
            </a:endParaRPr>
          </a:p>
        </p:txBody>
      </p:sp>
      <p:sp>
        <p:nvSpPr>
          <p:cNvPr id="17" name="Rectangular Callout 16"/>
          <p:cNvSpPr/>
          <p:nvPr/>
        </p:nvSpPr>
        <p:spPr>
          <a:xfrm>
            <a:off x="3092514" y="269389"/>
            <a:ext cx="1810656" cy="496797"/>
          </a:xfrm>
          <a:prstGeom prst="wedgeRectCallout">
            <a:avLst>
              <a:gd name="adj1" fmla="val -75819"/>
              <a:gd name="adj2" fmla="val -17187"/>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Initiate SIP Call</a:t>
            </a:r>
            <a:endParaRPr lang="en-US" sz="1400" dirty="0">
              <a:solidFill>
                <a:schemeClr val="tx1"/>
              </a:solidFill>
            </a:endParaRPr>
          </a:p>
        </p:txBody>
      </p:sp>
    </p:spTree>
    <p:extLst>
      <p:ext uri="{BB962C8B-B14F-4D97-AF65-F5344CB8AC3E}">
        <p14:creationId xmlns:p14="http://schemas.microsoft.com/office/powerpoint/2010/main" val="82725016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 y="0"/>
            <a:ext cx="9140293" cy="5141414"/>
          </a:xfrm>
          <a:prstGeom prst="rect">
            <a:avLst/>
          </a:prstGeom>
        </p:spPr>
      </p:pic>
      <p:sp>
        <p:nvSpPr>
          <p:cNvPr id="6" name="Rectangular Callout 5"/>
          <p:cNvSpPr/>
          <p:nvPr/>
        </p:nvSpPr>
        <p:spPr>
          <a:xfrm>
            <a:off x="6548700" y="1968911"/>
            <a:ext cx="1599060" cy="608980"/>
          </a:xfrm>
          <a:prstGeom prst="wedgeRectCallout">
            <a:avLst>
              <a:gd name="adj1" fmla="val -39613"/>
              <a:gd name="adj2" fmla="val 342603"/>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Optional PTZ Remote Camera Control</a:t>
            </a:r>
            <a:endParaRPr lang="en-US" dirty="0">
              <a:solidFill>
                <a:schemeClr val="tx1"/>
              </a:solidFill>
            </a:endParaRPr>
          </a:p>
        </p:txBody>
      </p:sp>
      <p:sp>
        <p:nvSpPr>
          <p:cNvPr id="8" name="Rectangular Callout 7"/>
          <p:cNvSpPr/>
          <p:nvPr/>
        </p:nvSpPr>
        <p:spPr>
          <a:xfrm>
            <a:off x="2730699" y="1686659"/>
            <a:ext cx="2626059" cy="558314"/>
          </a:xfrm>
          <a:prstGeom prst="wedgeRectCallout">
            <a:avLst>
              <a:gd name="adj1" fmla="val -113160"/>
              <a:gd name="adj2" fmla="val -14747"/>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smtClean="0">
                <a:solidFill>
                  <a:schemeClr val="tx1"/>
                </a:solidFill>
              </a:rPr>
              <a:t>Initial view is History and Contacts Tab (can be configured in Browser Admin to show Accts, Settings and Statistics) </a:t>
            </a:r>
            <a:endParaRPr lang="en-US" sz="1050" dirty="0">
              <a:solidFill>
                <a:schemeClr val="tx1"/>
              </a:solidFill>
            </a:endParaRPr>
          </a:p>
        </p:txBody>
      </p:sp>
      <p:sp>
        <p:nvSpPr>
          <p:cNvPr id="11" name="Rectangular Callout 10"/>
          <p:cNvSpPr/>
          <p:nvPr/>
        </p:nvSpPr>
        <p:spPr>
          <a:xfrm>
            <a:off x="7088607" y="3441479"/>
            <a:ext cx="1810656" cy="509108"/>
          </a:xfrm>
          <a:prstGeom prst="wedgeRectCallout">
            <a:avLst>
              <a:gd name="adj1" fmla="val -39139"/>
              <a:gd name="adj2" fmla="val 132326"/>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smtClean="0">
                <a:solidFill>
                  <a:schemeClr val="tx1"/>
                </a:solidFill>
              </a:rPr>
              <a:t>With multiple cameras ability to Switch camera feed</a:t>
            </a:r>
            <a:endParaRPr lang="en-US" sz="1400" dirty="0">
              <a:solidFill>
                <a:schemeClr val="tx1"/>
              </a:solidFill>
            </a:endParaRPr>
          </a:p>
        </p:txBody>
      </p:sp>
      <p:sp>
        <p:nvSpPr>
          <p:cNvPr id="15" name="Rectangular Callout 14"/>
          <p:cNvSpPr/>
          <p:nvPr/>
        </p:nvSpPr>
        <p:spPr>
          <a:xfrm>
            <a:off x="3682813" y="3696033"/>
            <a:ext cx="1279474" cy="647730"/>
          </a:xfrm>
          <a:prstGeom prst="wedgeRectCallout">
            <a:avLst>
              <a:gd name="adj1" fmla="val 106641"/>
              <a:gd name="adj2" fmla="val 71087"/>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smtClean="0">
                <a:solidFill>
                  <a:schemeClr val="tx1"/>
                </a:solidFill>
              </a:rPr>
              <a:t>Data Share either App or Display </a:t>
            </a:r>
            <a:endParaRPr lang="en-US" sz="1600" dirty="0">
              <a:solidFill>
                <a:schemeClr val="tx1"/>
              </a:solidFill>
            </a:endParaRPr>
          </a:p>
        </p:txBody>
      </p:sp>
      <p:sp>
        <p:nvSpPr>
          <p:cNvPr id="14" name="Rectangular Callout 13"/>
          <p:cNvSpPr/>
          <p:nvPr/>
        </p:nvSpPr>
        <p:spPr>
          <a:xfrm>
            <a:off x="4962287" y="779406"/>
            <a:ext cx="1810656" cy="836474"/>
          </a:xfrm>
          <a:prstGeom prst="wedgeRectCallout">
            <a:avLst>
              <a:gd name="adj1" fmla="val 28415"/>
              <a:gd name="adj2" fmla="val 384271"/>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Whiteboard Cloud Collaboration between Mondopad devices</a:t>
            </a:r>
            <a:endParaRPr lang="en-US" sz="1400" dirty="0">
              <a:solidFill>
                <a:schemeClr val="tx1"/>
              </a:solidFill>
            </a:endParaRPr>
          </a:p>
        </p:txBody>
      </p:sp>
      <p:cxnSp>
        <p:nvCxnSpPr>
          <p:cNvPr id="5" name="Straight Arrow Connector 4"/>
          <p:cNvCxnSpPr/>
          <p:nvPr/>
        </p:nvCxnSpPr>
        <p:spPr>
          <a:xfrm flipH="1">
            <a:off x="2765600" y="2556747"/>
            <a:ext cx="1474766" cy="21144"/>
          </a:xfrm>
          <a:prstGeom prst="straightConnector1">
            <a:avLst/>
          </a:prstGeom>
          <a:ln w="5715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ular Callout 11"/>
          <p:cNvSpPr/>
          <p:nvPr/>
        </p:nvSpPr>
        <p:spPr>
          <a:xfrm>
            <a:off x="4205466" y="2286294"/>
            <a:ext cx="1810656" cy="780647"/>
          </a:xfrm>
          <a:prstGeom prst="wedgeRectCallout">
            <a:avLst>
              <a:gd name="adj1" fmla="val 46963"/>
              <a:gd name="adj2" fmla="val 206634"/>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Full </a:t>
            </a:r>
            <a:r>
              <a:rPr lang="en-US" sz="1400" dirty="0">
                <a:solidFill>
                  <a:schemeClr val="tx1"/>
                </a:solidFill>
              </a:rPr>
              <a:t>Screen </a:t>
            </a:r>
          </a:p>
        </p:txBody>
      </p:sp>
    </p:spTree>
    <p:extLst>
      <p:ext uri="{BB962C8B-B14F-4D97-AF65-F5344CB8AC3E}">
        <p14:creationId xmlns:p14="http://schemas.microsoft.com/office/powerpoint/2010/main" val="134757309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Applications Module</a:t>
            </a:r>
            <a:endParaRPr lang="en-US" sz="3200" dirty="0"/>
          </a:p>
        </p:txBody>
      </p:sp>
      <p:sp>
        <p:nvSpPr>
          <p:cNvPr id="7"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stretch>
            <a:fillRect/>
          </a:stretch>
        </p:blipFill>
        <p:spPr>
          <a:xfrm>
            <a:off x="-27471" y="2795970"/>
            <a:ext cx="9144000" cy="1454046"/>
          </a:xfrm>
          <a:prstGeom prst="rect">
            <a:avLst/>
          </a:prstGeom>
        </p:spPr>
      </p:pic>
      <p:sp>
        <p:nvSpPr>
          <p:cNvPr id="15" name="Speech Bubble: Rectangle 14">
            <a:extLst>
              <a:ext uri="{FF2B5EF4-FFF2-40B4-BE49-F238E27FC236}">
                <a16:creationId xmlns:a16="http://schemas.microsoft.com/office/drawing/2014/main" id="{48D4DC44-9F47-4270-9A0C-13E0833B92E8}"/>
              </a:ext>
            </a:extLst>
          </p:cNvPr>
          <p:cNvSpPr/>
          <p:nvPr/>
        </p:nvSpPr>
        <p:spPr>
          <a:xfrm>
            <a:off x="3521481" y="1213475"/>
            <a:ext cx="4095904" cy="2127299"/>
          </a:xfrm>
          <a:prstGeom prst="wedgeRectCallout">
            <a:avLst>
              <a:gd name="adj1" fmla="val -62446"/>
              <a:gd name="adj2" fmla="val 46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Main Features</a:t>
            </a:r>
          </a:p>
          <a:p>
            <a:pPr algn="ctr"/>
            <a:r>
              <a:rPr lang="en-US" sz="900" dirty="0">
                <a:solidFill>
                  <a:schemeClr val="dk1"/>
                </a:solidFill>
                <a:latin typeface="Arial" panose="020B0604020202020204" pitchFamily="34" charset="0"/>
                <a:cs typeface="Arial" panose="020B0604020202020204" pitchFamily="34" charset="0"/>
              </a:rPr>
              <a:t>(details in following slides)</a:t>
            </a:r>
          </a:p>
          <a:p>
            <a:pPr algn="ctr"/>
            <a:r>
              <a:rPr lang="en-US" sz="900" dirty="0">
                <a:solidFill>
                  <a:schemeClr val="dk1"/>
                </a:solidFill>
                <a:latin typeface="Arial" panose="020B0604020202020204" pitchFamily="34" charset="0"/>
                <a:cs typeface="Arial" panose="020B0604020202020204" pitchFamily="34" charset="0"/>
              </a:rPr>
              <a:t> </a:t>
            </a:r>
          </a:p>
          <a:p>
            <a:pPr marL="2857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Listed all 3rd party applications</a:t>
            </a:r>
          </a:p>
          <a:p>
            <a:pPr marL="2857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Added ability to drag and drop any 3rd party application into the Mondopad bottom bar</a:t>
            </a:r>
          </a:p>
          <a:p>
            <a:pPr marL="2857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Added ability to customize the bottom bar by reordering items</a:t>
            </a: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8140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Launching 3</a:t>
            </a:r>
            <a:r>
              <a:rPr lang="en-US" altLang="zh-CN" sz="3200" baseline="30000" dirty="0"/>
              <a:t>rd</a:t>
            </a:r>
            <a:r>
              <a:rPr lang="en-US" altLang="zh-CN" sz="3200" dirty="0"/>
              <a:t> Party Applications</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2" name="Picture 1">
            <a:extLst>
              <a:ext uri="{FF2B5EF4-FFF2-40B4-BE49-F238E27FC236}">
                <a16:creationId xmlns:a16="http://schemas.microsoft.com/office/drawing/2014/main" id="{4760674E-BFE8-40D6-8FAC-EF93BD1E80EB}"/>
              </a:ext>
            </a:extLst>
          </p:cNvPr>
          <p:cNvPicPr>
            <a:picLocks noChangeAspect="1"/>
          </p:cNvPicPr>
          <p:nvPr/>
        </p:nvPicPr>
        <p:blipFill>
          <a:blip r:embed="rId4"/>
          <a:stretch>
            <a:fillRect/>
          </a:stretch>
        </p:blipFill>
        <p:spPr>
          <a:xfrm>
            <a:off x="2247762" y="1123866"/>
            <a:ext cx="6730455" cy="3645663"/>
          </a:xfrm>
          <a:prstGeom prst="rect">
            <a:avLst/>
          </a:prstGeom>
        </p:spPr>
      </p:pic>
      <p:sp>
        <p:nvSpPr>
          <p:cNvPr id="10" name="Speech Bubble: Rectangle 9">
            <a:extLst>
              <a:ext uri="{FF2B5EF4-FFF2-40B4-BE49-F238E27FC236}">
                <a16:creationId xmlns:a16="http://schemas.microsoft.com/office/drawing/2014/main" id="{F53DC6B7-4C05-42FA-B15F-209803FAD1F1}"/>
              </a:ext>
            </a:extLst>
          </p:cNvPr>
          <p:cNvSpPr/>
          <p:nvPr/>
        </p:nvSpPr>
        <p:spPr>
          <a:xfrm>
            <a:off x="46472" y="1391088"/>
            <a:ext cx="2641164" cy="1404984"/>
          </a:xfrm>
          <a:prstGeom prst="wedgeRectCallout">
            <a:avLst>
              <a:gd name="adj1" fmla="val 62071"/>
              <a:gd name="adj2" fmla="val -29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List of Applications </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Show list of applications installed on this system, including Mondopad modules</a:t>
            </a:r>
            <a:endParaRPr lang="en-US" sz="16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3293230" y="2246812"/>
            <a:ext cx="2530674" cy="1261657"/>
          </a:xfrm>
          <a:prstGeom prst="wedgeRectCallout">
            <a:avLst>
              <a:gd name="adj1" fmla="val -34570"/>
              <a:gd name="adj2" fmla="val -8705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Launch App</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Press app icon to launch the application</a:t>
            </a:r>
          </a:p>
        </p:txBody>
      </p:sp>
      <p:sp>
        <p:nvSpPr>
          <p:cNvPr id="13" name="Speech Bubble: Rectangle 12">
            <a:extLst>
              <a:ext uri="{FF2B5EF4-FFF2-40B4-BE49-F238E27FC236}">
                <a16:creationId xmlns:a16="http://schemas.microsoft.com/office/drawing/2014/main" id="{67ECB7AD-CE11-4060-8101-FAABB5FAC71F}"/>
              </a:ext>
            </a:extLst>
          </p:cNvPr>
          <p:cNvSpPr/>
          <p:nvPr/>
        </p:nvSpPr>
        <p:spPr>
          <a:xfrm>
            <a:off x="6012150" y="2220828"/>
            <a:ext cx="2640337" cy="1451737"/>
          </a:xfrm>
          <a:prstGeom prst="wedgeRectCallout">
            <a:avLst>
              <a:gd name="adj1" fmla="val -71550"/>
              <a:gd name="adj2" fmla="val -970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Search</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Filter as you type</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Enter “Mondopad” to show only Mondopad Modules  </a:t>
            </a:r>
          </a:p>
        </p:txBody>
      </p:sp>
      <p:sp>
        <p:nvSpPr>
          <p:cNvPr id="12"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27982036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B683B2-5E7B-4DF2-A78F-CFA0F9DBE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01" y="1118146"/>
            <a:ext cx="6312497" cy="3550780"/>
          </a:xfrm>
          <a:prstGeom prst="rect">
            <a:avLst/>
          </a:prstGeom>
        </p:spPr>
      </p:pic>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t>
            </a:r>
            <a:r>
              <a:rPr lang="en-US" altLang="zh-CN" sz="3200" dirty="0" smtClean="0"/>
              <a:t>Apps – Kiosk Mode</a:t>
            </a:r>
            <a:endParaRPr lang="en-US" sz="3200" dirty="0"/>
          </a:p>
        </p:txBody>
      </p:sp>
      <p:sp>
        <p:nvSpPr>
          <p:cNvPr id="7" name="Text Placeholder 6"/>
          <p:cNvSpPr>
            <a:spLocks noGrp="1"/>
          </p:cNvSpPr>
          <p:nvPr>
            <p:ph type="body" sz="quarter" idx="14"/>
          </p:nvPr>
        </p:nvSpPr>
        <p:spPr>
          <a:xfrm>
            <a:off x="479567" y="53636"/>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Oval 8">
            <a:extLst>
              <a:ext uri="{FF2B5EF4-FFF2-40B4-BE49-F238E27FC236}">
                <a16:creationId xmlns:a16="http://schemas.microsoft.com/office/drawing/2014/main" id="{149EE29D-E342-4C4E-A50C-756FD5811115}"/>
              </a:ext>
            </a:extLst>
          </p:cNvPr>
          <p:cNvSpPr/>
          <p:nvPr/>
        </p:nvSpPr>
        <p:spPr>
          <a:xfrm>
            <a:off x="3374694" y="4133458"/>
            <a:ext cx="669110" cy="31395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C9D7B58F-1A4E-4DCF-85BA-BBCD55647BF7}"/>
              </a:ext>
            </a:extLst>
          </p:cNvPr>
          <p:cNvSpPr/>
          <p:nvPr/>
        </p:nvSpPr>
        <p:spPr>
          <a:xfrm>
            <a:off x="4925943" y="3566470"/>
            <a:ext cx="2717342" cy="858613"/>
          </a:xfrm>
          <a:prstGeom prst="wedgeRectCallout">
            <a:avLst>
              <a:gd name="adj1" fmla="val -82254"/>
              <a:gd name="adj2" fmla="val 312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See All Running Apps</a:t>
            </a:r>
          </a:p>
          <a:p>
            <a:pPr algn="ctr"/>
            <a:r>
              <a:rPr lang="en-US" sz="105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Expand to see all running 3</a:t>
            </a:r>
            <a:r>
              <a:rPr lang="en-US" sz="1400" baseline="30000" dirty="0">
                <a:solidFill>
                  <a:schemeClr val="dk1"/>
                </a:solidFill>
                <a:latin typeface="Arial" panose="020B0604020202020204" pitchFamily="34" charset="0"/>
                <a:cs typeface="Arial" panose="020B0604020202020204" pitchFamily="34" charset="0"/>
              </a:rPr>
              <a:t>rd</a:t>
            </a:r>
            <a:r>
              <a:rPr lang="en-US" sz="1400" dirty="0">
                <a:solidFill>
                  <a:schemeClr val="dk1"/>
                </a:solidFill>
                <a:latin typeface="Arial" panose="020B0604020202020204" pitchFamily="34" charset="0"/>
                <a:cs typeface="Arial" panose="020B0604020202020204" pitchFamily="34" charset="0"/>
              </a:rPr>
              <a:t> party apps (next slide)</a:t>
            </a:r>
          </a:p>
        </p:txBody>
      </p:sp>
      <p:sp>
        <p:nvSpPr>
          <p:cNvPr id="17" name="Speech Bubble: Rectangle 16">
            <a:extLst>
              <a:ext uri="{FF2B5EF4-FFF2-40B4-BE49-F238E27FC236}">
                <a16:creationId xmlns:a16="http://schemas.microsoft.com/office/drawing/2014/main" id="{F9FAC822-8FD4-4710-8153-E1E3B3A6115E}"/>
              </a:ext>
            </a:extLst>
          </p:cNvPr>
          <p:cNvSpPr/>
          <p:nvPr/>
        </p:nvSpPr>
        <p:spPr>
          <a:xfrm>
            <a:off x="1541043" y="2323875"/>
            <a:ext cx="2641164" cy="1194249"/>
          </a:xfrm>
          <a:prstGeom prst="wedgeRectCallout">
            <a:avLst>
              <a:gd name="adj1" fmla="val -27082"/>
              <a:gd name="adj2" fmla="val 1167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Return to Mondopad </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Click on </a:t>
            </a:r>
            <a:r>
              <a:rPr lang="en-US" sz="1400" b="1" dirty="0">
                <a:solidFill>
                  <a:schemeClr val="dk1"/>
                </a:solidFill>
                <a:latin typeface="Arial" panose="020B0604020202020204" pitchFamily="34" charset="0"/>
                <a:cs typeface="Arial" panose="020B0604020202020204" pitchFamily="34" charset="0"/>
              </a:rPr>
              <a:t>Home </a:t>
            </a:r>
            <a:r>
              <a:rPr lang="en-US" sz="1400" dirty="0">
                <a:solidFill>
                  <a:schemeClr val="dk1"/>
                </a:solidFill>
                <a:latin typeface="Arial" panose="020B0604020202020204" pitchFamily="34" charset="0"/>
                <a:cs typeface="Arial" panose="020B0604020202020204" pitchFamily="34" charset="0"/>
              </a:rPr>
              <a:t>icon </a:t>
            </a:r>
            <a:r>
              <a:rPr lang="en-US" sz="1400" dirty="0" smtClean="0">
                <a:solidFill>
                  <a:schemeClr val="dk1"/>
                </a:solidFill>
                <a:latin typeface="Arial" panose="020B0604020202020204" pitchFamily="34" charset="0"/>
                <a:cs typeface="Arial" panose="020B0604020202020204" pitchFamily="34" charset="0"/>
              </a:rPr>
              <a:t>from Bottom Toolbar</a:t>
            </a:r>
            <a:endParaRPr lang="en-US" sz="1600" dirty="0">
              <a:solidFill>
                <a:schemeClr val="dk1"/>
              </a:solidFill>
              <a:latin typeface="Arial" panose="020B0604020202020204" pitchFamily="34" charset="0"/>
              <a:cs typeface="Arial" panose="020B0604020202020204" pitchFamily="34" charset="0"/>
            </a:endParaRPr>
          </a:p>
        </p:txBody>
      </p:sp>
      <p:sp>
        <p:nvSpPr>
          <p:cNvPr id="18" name="Speech Bubble: Rectangle 17">
            <a:extLst>
              <a:ext uri="{FF2B5EF4-FFF2-40B4-BE49-F238E27FC236}">
                <a16:creationId xmlns:a16="http://schemas.microsoft.com/office/drawing/2014/main" id="{36C88834-B4E7-4A19-9F39-5986618DF324}"/>
              </a:ext>
            </a:extLst>
          </p:cNvPr>
          <p:cNvSpPr/>
          <p:nvPr/>
        </p:nvSpPr>
        <p:spPr>
          <a:xfrm>
            <a:off x="6771479" y="1262332"/>
            <a:ext cx="2641164" cy="1194249"/>
          </a:xfrm>
          <a:prstGeom prst="wedgeRectCallout">
            <a:avLst>
              <a:gd name="adj1" fmla="val -64823"/>
              <a:gd name="adj2" fmla="val 181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3</a:t>
            </a:r>
            <a:r>
              <a:rPr lang="en-US" b="1" baseline="30000" dirty="0">
                <a:solidFill>
                  <a:schemeClr val="dk1"/>
                </a:solidFill>
                <a:latin typeface="Arial" panose="020B0604020202020204" pitchFamily="34" charset="0"/>
                <a:cs typeface="Arial" panose="020B0604020202020204" pitchFamily="34" charset="0"/>
              </a:rPr>
              <a:t>rd</a:t>
            </a:r>
            <a:r>
              <a:rPr lang="en-US" b="1" dirty="0">
                <a:solidFill>
                  <a:schemeClr val="dk1"/>
                </a:solidFill>
                <a:latin typeface="Arial" panose="020B0604020202020204" pitchFamily="34" charset="0"/>
                <a:cs typeface="Arial" panose="020B0604020202020204" pitchFamily="34" charset="0"/>
              </a:rPr>
              <a:t> Party Application</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Runs on top of Mondopad Background</a:t>
            </a:r>
            <a:endParaRPr lang="en-US" sz="16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57210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C7581C-F4D3-413E-BB33-3B3B1638E368}"/>
              </a:ext>
            </a:extLst>
          </p:cNvPr>
          <p:cNvPicPr>
            <a:picLocks noChangeAspect="1"/>
          </p:cNvPicPr>
          <p:nvPr/>
        </p:nvPicPr>
        <p:blipFill>
          <a:blip r:embed="rId3"/>
          <a:stretch>
            <a:fillRect/>
          </a:stretch>
        </p:blipFill>
        <p:spPr>
          <a:xfrm>
            <a:off x="837907" y="987801"/>
            <a:ext cx="6873594" cy="3866397"/>
          </a:xfrm>
          <a:prstGeom prst="rect">
            <a:avLst/>
          </a:prstGeom>
        </p:spPr>
      </p:pic>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App – Kiosk Mode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3" name="Speech Bubble: Rectangle 12">
            <a:extLst>
              <a:ext uri="{FF2B5EF4-FFF2-40B4-BE49-F238E27FC236}">
                <a16:creationId xmlns:a16="http://schemas.microsoft.com/office/drawing/2014/main" id="{C9D7B58F-1A4E-4DCF-85BA-BBCD55647BF7}"/>
              </a:ext>
            </a:extLst>
          </p:cNvPr>
          <p:cNvSpPr/>
          <p:nvPr/>
        </p:nvSpPr>
        <p:spPr>
          <a:xfrm>
            <a:off x="5432398" y="3757250"/>
            <a:ext cx="2717342" cy="858613"/>
          </a:xfrm>
          <a:prstGeom prst="wedgeRectCallout">
            <a:avLst>
              <a:gd name="adj1" fmla="val -82254"/>
              <a:gd name="adj2" fmla="val 312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Bottom Bar</a:t>
            </a:r>
          </a:p>
          <a:p>
            <a:pPr algn="ctr"/>
            <a:r>
              <a:rPr lang="en-US" sz="105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To return to Mondopad Modules or other 3</a:t>
            </a:r>
            <a:r>
              <a:rPr lang="en-US" sz="1400" baseline="30000" dirty="0">
                <a:solidFill>
                  <a:schemeClr val="dk1"/>
                </a:solidFill>
                <a:latin typeface="Arial" panose="020B0604020202020204" pitchFamily="34" charset="0"/>
                <a:cs typeface="Arial" panose="020B0604020202020204" pitchFamily="34" charset="0"/>
              </a:rPr>
              <a:t>rd</a:t>
            </a:r>
            <a:r>
              <a:rPr lang="en-US" sz="1400" dirty="0">
                <a:solidFill>
                  <a:schemeClr val="dk1"/>
                </a:solidFill>
                <a:latin typeface="Arial" panose="020B0604020202020204" pitchFamily="34" charset="0"/>
                <a:cs typeface="Arial" panose="020B0604020202020204" pitchFamily="34" charset="0"/>
              </a:rPr>
              <a:t> party apps</a:t>
            </a:r>
          </a:p>
        </p:txBody>
      </p:sp>
      <p:sp>
        <p:nvSpPr>
          <p:cNvPr id="18" name="Speech Bubble: Rectangle 17">
            <a:extLst>
              <a:ext uri="{FF2B5EF4-FFF2-40B4-BE49-F238E27FC236}">
                <a16:creationId xmlns:a16="http://schemas.microsoft.com/office/drawing/2014/main" id="{36C88834-B4E7-4A19-9F39-5986618DF324}"/>
              </a:ext>
            </a:extLst>
          </p:cNvPr>
          <p:cNvSpPr/>
          <p:nvPr/>
        </p:nvSpPr>
        <p:spPr>
          <a:xfrm>
            <a:off x="6234398" y="1003777"/>
            <a:ext cx="2641164" cy="1194249"/>
          </a:xfrm>
          <a:prstGeom prst="wedgeRectCallout">
            <a:avLst>
              <a:gd name="adj1" fmla="val -64823"/>
              <a:gd name="adj2" fmla="val 181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3</a:t>
            </a:r>
            <a:r>
              <a:rPr lang="en-US" b="1" baseline="30000" dirty="0">
                <a:solidFill>
                  <a:schemeClr val="dk1"/>
                </a:solidFill>
                <a:latin typeface="Arial" panose="020B0604020202020204" pitchFamily="34" charset="0"/>
                <a:cs typeface="Arial" panose="020B0604020202020204" pitchFamily="34" charset="0"/>
              </a:rPr>
              <a:t>rd</a:t>
            </a:r>
            <a:r>
              <a:rPr lang="en-US" b="1" dirty="0">
                <a:solidFill>
                  <a:schemeClr val="dk1"/>
                </a:solidFill>
                <a:latin typeface="Arial" panose="020B0604020202020204" pitchFamily="34" charset="0"/>
                <a:cs typeface="Arial" panose="020B0604020202020204" pitchFamily="34" charset="0"/>
              </a:rPr>
              <a:t> Party Application</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Runs on top of Mondopad Background</a:t>
            </a:r>
            <a:endParaRPr lang="en-US" sz="1600" dirty="0">
              <a:solidFill>
                <a:schemeClr val="dk1"/>
              </a:solidFill>
              <a:latin typeface="Arial" panose="020B0604020202020204" pitchFamily="34" charset="0"/>
              <a:cs typeface="Arial" panose="020B0604020202020204" pitchFamily="34" charset="0"/>
            </a:endParaRPr>
          </a:p>
        </p:txBody>
      </p:sp>
      <p:sp>
        <p:nvSpPr>
          <p:cNvPr id="10"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120627292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21A9D-F447-45CF-8432-51F884894920}"/>
              </a:ext>
            </a:extLst>
          </p:cNvPr>
          <p:cNvPicPr>
            <a:picLocks noChangeAspect="1"/>
          </p:cNvPicPr>
          <p:nvPr/>
        </p:nvPicPr>
        <p:blipFill>
          <a:blip r:embed="rId3"/>
          <a:stretch>
            <a:fillRect/>
          </a:stretch>
        </p:blipFill>
        <p:spPr>
          <a:xfrm>
            <a:off x="1664782" y="1056980"/>
            <a:ext cx="6614513" cy="3720664"/>
          </a:xfrm>
          <a:prstGeom prst="rect">
            <a:avLst/>
          </a:prstGeom>
        </p:spPr>
      </p:pic>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App – Kiosk Mode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Speech Bubble: Rectangle 9">
            <a:extLst>
              <a:ext uri="{FF2B5EF4-FFF2-40B4-BE49-F238E27FC236}">
                <a16:creationId xmlns:a16="http://schemas.microsoft.com/office/drawing/2014/main" id="{167F7C74-642F-478B-8965-B18ECD4D9D7B}"/>
              </a:ext>
            </a:extLst>
          </p:cNvPr>
          <p:cNvSpPr/>
          <p:nvPr/>
        </p:nvSpPr>
        <p:spPr>
          <a:xfrm>
            <a:off x="5288509" y="4435249"/>
            <a:ext cx="2340555" cy="573982"/>
          </a:xfrm>
          <a:prstGeom prst="wedgeRectCallout">
            <a:avLst>
              <a:gd name="adj1" fmla="val -28103"/>
              <a:gd name="adj2" fmla="val -996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Each app can be minimized separately</a:t>
            </a:r>
            <a:endParaRPr lang="en-US" sz="16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BB310067-5075-4C12-9367-C08E7D399ADD}"/>
              </a:ext>
            </a:extLst>
          </p:cNvPr>
          <p:cNvSpPr/>
          <p:nvPr/>
        </p:nvSpPr>
        <p:spPr>
          <a:xfrm>
            <a:off x="44183" y="1194960"/>
            <a:ext cx="1513089" cy="1206812"/>
          </a:xfrm>
          <a:prstGeom prst="wedgeRectCallout">
            <a:avLst>
              <a:gd name="adj1" fmla="val 83068"/>
              <a:gd name="adj2" fmla="val 280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If multiple apps are opened, they can be viewed side by side…</a:t>
            </a:r>
          </a:p>
        </p:txBody>
      </p:sp>
      <p:sp>
        <p:nvSpPr>
          <p:cNvPr id="12"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261259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Mondopad </a:t>
            </a:r>
            <a:r>
              <a:rPr lang="en-US" dirty="0" smtClean="0"/>
              <a:t>Ultra 3.0</a:t>
            </a:r>
          </a:p>
          <a:p>
            <a:r>
              <a:rPr lang="en-US" dirty="0" smtClean="0"/>
              <a:t>Technical Training</a:t>
            </a:r>
            <a:endParaRPr lang="en-US" dirty="0"/>
          </a:p>
        </p:txBody>
      </p:sp>
      <p:sp>
        <p:nvSpPr>
          <p:cNvPr id="4" name="Text Placeholder 2"/>
          <p:cNvSpPr txBox="1">
            <a:spLocks/>
          </p:cNvSpPr>
          <p:nvPr/>
        </p:nvSpPr>
        <p:spPr>
          <a:xfrm>
            <a:off x="0" y="3650765"/>
            <a:ext cx="9144000" cy="715566"/>
          </a:xfrm>
          <a:prstGeom prst="rect">
            <a:avLst/>
          </a:prstGeom>
        </p:spPr>
        <p:txBody>
          <a:bodyPr vert="horz"/>
          <a:lstStyle>
            <a:lvl1pPr marL="0" indent="0" algn="ctr" defTabSz="457200" rtl="0" eaLnBrk="1" latinLnBrk="0" hangingPunct="1">
              <a:spcBef>
                <a:spcPct val="20000"/>
              </a:spcBef>
              <a:buFont typeface="Arial"/>
              <a:buNone/>
              <a:defRPr sz="2000" kern="1200" baseline="0">
                <a:solidFill>
                  <a:schemeClr val="tx2"/>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smtClean="0"/>
              <a:t>Steve Reynolds</a:t>
            </a:r>
            <a:endParaRPr lang="en-US" sz="1400" b="1" dirty="0"/>
          </a:p>
          <a:p>
            <a:r>
              <a:rPr lang="en-US" sz="1400" b="1" dirty="0" smtClean="0"/>
              <a:t>Sept 4, </a:t>
            </a:r>
            <a:r>
              <a:rPr lang="en-US" sz="1400" b="1" dirty="0"/>
              <a:t>2018</a:t>
            </a:r>
          </a:p>
        </p:txBody>
      </p:sp>
    </p:spTree>
    <p:extLst>
      <p:ext uri="{BB962C8B-B14F-4D97-AF65-F5344CB8AC3E}">
        <p14:creationId xmlns:p14="http://schemas.microsoft.com/office/powerpoint/2010/main" val="15165672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Settings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79107"/>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Settings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Email Server Information</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Email Type:</a:t>
            </a:r>
          </a:p>
          <a:p>
            <a:r>
              <a:rPr lang="en-US" sz="900" dirty="0" smtClean="0">
                <a:solidFill>
                  <a:schemeClr val="dk1"/>
                </a:solidFill>
                <a:latin typeface="Arial" panose="020B0604020202020204" pitchFamily="34" charset="0"/>
                <a:cs typeface="Arial" panose="020B0604020202020204" pitchFamily="34" charset="0"/>
              </a:rPr>
              <a:t>Internet, MS Exchange, Auto Provision</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Email Scanning Options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Email Scanning Enable Automatic </a:t>
            </a:r>
            <a:r>
              <a:rPr lang="en-US" sz="900" dirty="0">
                <a:solidFill>
                  <a:schemeClr val="dk1"/>
                </a:solidFill>
                <a:latin typeface="Arial" panose="020B0604020202020204" pitchFamily="34" charset="0"/>
                <a:cs typeface="Arial" panose="020B0604020202020204" pitchFamily="34" charset="0"/>
              </a:rPr>
              <a:t>Email Scanning (scans every 30 seconds)</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86213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Apps– Personal Mode</a:t>
            </a:r>
            <a:endParaRPr lang="en-US" sz="3200" dirty="0"/>
          </a:p>
        </p:txBody>
      </p:sp>
      <p:sp>
        <p:nvSpPr>
          <p:cNvPr id="7" name="Text Placeholder 6"/>
          <p:cNvSpPr>
            <a:spLocks noGrp="1"/>
          </p:cNvSpPr>
          <p:nvPr>
            <p:ph type="body" sz="quarter" idx="14"/>
          </p:nvPr>
        </p:nvSpPr>
        <p:spPr>
          <a:xfrm>
            <a:off x="377731" y="34287"/>
            <a:ext cx="6459364" cy="302056"/>
          </a:xfrm>
          <a:prstGeom prst="rect">
            <a:avLst/>
          </a:prstGeom>
        </p:spPr>
        <p:txBody>
          <a:bodyPr/>
          <a:lstStyle/>
          <a:p>
            <a:pPr algn="ctr"/>
            <a:r>
              <a:rPr lang="en-US" sz="1400" dirty="0" smtClean="0"/>
              <a:t>Applications Module</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pic>
        <p:nvPicPr>
          <p:cNvPr id="3" name="Picture 2">
            <a:extLst>
              <a:ext uri="{FF2B5EF4-FFF2-40B4-BE49-F238E27FC236}">
                <a16:creationId xmlns:a16="http://schemas.microsoft.com/office/drawing/2014/main" id="{0894F08E-A211-4FB1-B5D4-34821110B297}"/>
              </a:ext>
            </a:extLst>
          </p:cNvPr>
          <p:cNvPicPr>
            <a:picLocks noChangeAspect="1"/>
          </p:cNvPicPr>
          <p:nvPr/>
        </p:nvPicPr>
        <p:blipFill>
          <a:blip r:embed="rId3"/>
          <a:stretch>
            <a:fillRect/>
          </a:stretch>
        </p:blipFill>
        <p:spPr>
          <a:xfrm>
            <a:off x="313506" y="1094025"/>
            <a:ext cx="6587814" cy="3705645"/>
          </a:xfrm>
          <a:prstGeom prst="rect">
            <a:avLst/>
          </a:prstGeom>
        </p:spPr>
      </p:pic>
      <p:sp>
        <p:nvSpPr>
          <p:cNvPr id="10" name="Speech Bubble: Rectangle 9">
            <a:extLst>
              <a:ext uri="{FF2B5EF4-FFF2-40B4-BE49-F238E27FC236}">
                <a16:creationId xmlns:a16="http://schemas.microsoft.com/office/drawing/2014/main" id="{AC9526EB-E744-4777-9865-B0D5873912A5}"/>
              </a:ext>
            </a:extLst>
          </p:cNvPr>
          <p:cNvSpPr/>
          <p:nvPr/>
        </p:nvSpPr>
        <p:spPr>
          <a:xfrm>
            <a:off x="3661084" y="4049475"/>
            <a:ext cx="1550119" cy="678932"/>
          </a:xfrm>
          <a:prstGeom prst="wedgeRectCallout">
            <a:avLst>
              <a:gd name="adj1" fmla="val -63700"/>
              <a:gd name="adj2" fmla="val 528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Mondopad is minimized…</a:t>
            </a:r>
          </a:p>
        </p:txBody>
      </p:sp>
      <p:sp>
        <p:nvSpPr>
          <p:cNvPr id="11" name="Speech Bubble: Rectangle 10">
            <a:extLst>
              <a:ext uri="{FF2B5EF4-FFF2-40B4-BE49-F238E27FC236}">
                <a16:creationId xmlns:a16="http://schemas.microsoft.com/office/drawing/2014/main" id="{535299EF-42EF-4E43-8ED2-F47C5094F586}"/>
              </a:ext>
            </a:extLst>
          </p:cNvPr>
          <p:cNvSpPr/>
          <p:nvPr/>
        </p:nvSpPr>
        <p:spPr>
          <a:xfrm>
            <a:off x="6106708" y="1620799"/>
            <a:ext cx="2641164" cy="1194249"/>
          </a:xfrm>
          <a:prstGeom prst="wedgeRectCallout">
            <a:avLst>
              <a:gd name="adj1" fmla="val -66308"/>
              <a:gd name="adj2" fmla="val 398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3</a:t>
            </a:r>
            <a:r>
              <a:rPr lang="en-US" b="1" baseline="30000" dirty="0">
                <a:solidFill>
                  <a:schemeClr val="dk1"/>
                </a:solidFill>
                <a:latin typeface="Arial" panose="020B0604020202020204" pitchFamily="34" charset="0"/>
                <a:cs typeface="Arial" panose="020B0604020202020204" pitchFamily="34" charset="0"/>
              </a:rPr>
              <a:t>rd</a:t>
            </a:r>
            <a:r>
              <a:rPr lang="en-US" b="1" dirty="0">
                <a:solidFill>
                  <a:schemeClr val="dk1"/>
                </a:solidFill>
                <a:latin typeface="Arial" panose="020B0604020202020204" pitchFamily="34" charset="0"/>
                <a:cs typeface="Arial" panose="020B0604020202020204" pitchFamily="34" charset="0"/>
              </a:rPr>
              <a:t> Party </a:t>
            </a:r>
            <a:r>
              <a:rPr lang="en-US" b="1">
                <a:solidFill>
                  <a:schemeClr val="dk1"/>
                </a:solidFill>
                <a:latin typeface="Arial" panose="020B0604020202020204" pitchFamily="34" charset="0"/>
                <a:cs typeface="Arial" panose="020B0604020202020204" pitchFamily="34" charset="0"/>
              </a:rPr>
              <a:t>Application in Personal Mode</a:t>
            </a:r>
            <a:endParaRPr lang="en-US" b="1" dirty="0">
              <a:solidFill>
                <a:schemeClr val="dk1"/>
              </a:solidFill>
              <a:latin typeface="Arial" panose="020B0604020202020204" pitchFamily="34" charset="0"/>
              <a:cs typeface="Arial" panose="020B0604020202020204" pitchFamily="34" charset="0"/>
            </a:endParaRP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Runs on Windows Desktop</a:t>
            </a:r>
            <a:endParaRPr lang="en-US" sz="16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01054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9C8072-116B-412D-B3C4-F18437C7118B}"/>
              </a:ext>
            </a:extLst>
          </p:cNvPr>
          <p:cNvPicPr>
            <a:picLocks noChangeAspect="1"/>
          </p:cNvPicPr>
          <p:nvPr/>
        </p:nvPicPr>
        <p:blipFill>
          <a:blip r:embed="rId3"/>
          <a:stretch>
            <a:fillRect/>
          </a:stretch>
        </p:blipFill>
        <p:spPr>
          <a:xfrm>
            <a:off x="905460" y="757852"/>
            <a:ext cx="7283804" cy="4097140"/>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Edit Mode</a:t>
            </a:r>
            <a:endParaRPr lang="en-US" sz="3200" dirty="0"/>
          </a:p>
        </p:txBody>
      </p:sp>
      <p:sp>
        <p:nvSpPr>
          <p:cNvPr id="7" name="Text Placeholder 6"/>
          <p:cNvSpPr>
            <a:spLocks noGrp="1"/>
          </p:cNvSpPr>
          <p:nvPr>
            <p:ph type="body" sz="quarter" idx="14"/>
          </p:nvPr>
        </p:nvSpPr>
        <p:spPr>
          <a:xfrm>
            <a:off x="490482" y="17880"/>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B942EB68-073A-4B46-86B9-7FF4010D8C9C}"/>
              </a:ext>
            </a:extLst>
          </p:cNvPr>
          <p:cNvSpPr/>
          <p:nvPr/>
        </p:nvSpPr>
        <p:spPr>
          <a:xfrm>
            <a:off x="905460" y="1122208"/>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Speech Bubble: Rectangle 16">
            <a:extLst>
              <a:ext uri="{FF2B5EF4-FFF2-40B4-BE49-F238E27FC236}">
                <a16:creationId xmlns:a16="http://schemas.microsoft.com/office/drawing/2014/main" id="{F050C761-827E-4DC8-A878-30B58CF1AB1E}"/>
              </a:ext>
            </a:extLst>
          </p:cNvPr>
          <p:cNvSpPr/>
          <p:nvPr/>
        </p:nvSpPr>
        <p:spPr>
          <a:xfrm>
            <a:off x="2817310" y="886120"/>
            <a:ext cx="1805708" cy="1070442"/>
          </a:xfrm>
          <a:prstGeom prst="wedgeRectCallout">
            <a:avLst>
              <a:gd name="adj1" fmla="val 96691"/>
              <a:gd name="adj2" fmla="val 650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2024902" y="852155"/>
            <a:ext cx="3336754" cy="1070442"/>
          </a:xfrm>
          <a:prstGeom prst="wedgeRectCallout">
            <a:avLst>
              <a:gd name="adj1" fmla="val -66561"/>
              <a:gd name="adj2" fmla="val -52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Use Edit Mode to Configurate MP Bottom Bar</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Admin pin code is required</a:t>
            </a:r>
          </a:p>
        </p:txBody>
      </p:sp>
    </p:spTree>
    <p:extLst>
      <p:ext uri="{BB962C8B-B14F-4D97-AF65-F5344CB8AC3E}">
        <p14:creationId xmlns:p14="http://schemas.microsoft.com/office/powerpoint/2010/main" val="42161251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FC39A0-B22A-4F8C-B916-95D720FD9570}"/>
              </a:ext>
            </a:extLst>
          </p:cNvPr>
          <p:cNvPicPr>
            <a:picLocks noChangeAspect="1"/>
          </p:cNvPicPr>
          <p:nvPr/>
        </p:nvPicPr>
        <p:blipFill>
          <a:blip r:embed="rId3"/>
          <a:stretch>
            <a:fillRect/>
          </a:stretch>
        </p:blipFill>
        <p:spPr>
          <a:xfrm>
            <a:off x="1051939" y="812124"/>
            <a:ext cx="7710663" cy="4176609"/>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smtClean="0"/>
              <a:t>Applications </a:t>
            </a:r>
            <a:r>
              <a:rPr lang="en-US" altLang="zh-CN" sz="3200" dirty="0"/>
              <a:t>– Edit Mode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B942EB68-073A-4B46-86B9-7FF4010D8C9C}"/>
              </a:ext>
            </a:extLst>
          </p:cNvPr>
          <p:cNvSpPr/>
          <p:nvPr/>
        </p:nvSpPr>
        <p:spPr>
          <a:xfrm>
            <a:off x="986088" y="1159916"/>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5903717" y="1017104"/>
            <a:ext cx="2789063" cy="1989431"/>
          </a:xfrm>
          <a:prstGeom prst="wedgeRectCallout">
            <a:avLst>
              <a:gd name="adj1" fmla="val -72902"/>
              <a:gd name="adj2" fmla="val -3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600" b="1" dirty="0">
                <a:solidFill>
                  <a:schemeClr val="dk1"/>
                </a:solidFill>
                <a:latin typeface="Arial" panose="020B0604020202020204" pitchFamily="34" charset="0"/>
                <a:cs typeface="Arial" panose="020B0604020202020204" pitchFamily="34" charset="0"/>
              </a:rPr>
              <a:t>Add App</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User can add any Windows App to Mondopad Bottom Bar </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Drag and drop an app from top section to bottom section</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When in Edit Mode, all disabled MP modules will show here too, so user can add them in bottom bar.  </a:t>
            </a:r>
          </a:p>
        </p:txBody>
      </p:sp>
      <p:sp>
        <p:nvSpPr>
          <p:cNvPr id="13" name="Speech Bubble: Rectangle 12">
            <a:extLst>
              <a:ext uri="{FF2B5EF4-FFF2-40B4-BE49-F238E27FC236}">
                <a16:creationId xmlns:a16="http://schemas.microsoft.com/office/drawing/2014/main" id="{365E0488-520B-47AA-A69E-7A4B97D50A5A}"/>
              </a:ext>
            </a:extLst>
          </p:cNvPr>
          <p:cNvSpPr/>
          <p:nvPr/>
        </p:nvSpPr>
        <p:spPr>
          <a:xfrm>
            <a:off x="5557041" y="3048137"/>
            <a:ext cx="3529234" cy="1180730"/>
          </a:xfrm>
          <a:prstGeom prst="wedgeRectCallout">
            <a:avLst>
              <a:gd name="adj1" fmla="val -64381"/>
              <a:gd name="adj2" fmla="val 132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600" b="1" dirty="0">
                <a:solidFill>
                  <a:schemeClr val="dk1"/>
                </a:solidFill>
                <a:latin typeface="Arial" panose="020B0604020202020204" pitchFamily="34" charset="0"/>
                <a:cs typeface="Arial" panose="020B0604020202020204" pitchFamily="34" charset="0"/>
              </a:rPr>
              <a:t>Remove App</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Click on X on the upper left corner to remove the app from Mondopad Bottom Bar</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Other than Applications and Settings modules, all other MP modules can be removed</a:t>
            </a:r>
          </a:p>
        </p:txBody>
      </p:sp>
      <p:sp>
        <p:nvSpPr>
          <p:cNvPr id="15" name="Speech Bubble: Rectangle 14">
            <a:extLst>
              <a:ext uri="{FF2B5EF4-FFF2-40B4-BE49-F238E27FC236}">
                <a16:creationId xmlns:a16="http://schemas.microsoft.com/office/drawing/2014/main" id="{175C81D8-6595-42F0-AAEA-683F68C9D53D}"/>
              </a:ext>
            </a:extLst>
          </p:cNvPr>
          <p:cNvSpPr/>
          <p:nvPr/>
        </p:nvSpPr>
        <p:spPr>
          <a:xfrm>
            <a:off x="4541638" y="4348448"/>
            <a:ext cx="2232538" cy="768869"/>
          </a:xfrm>
          <a:prstGeom prst="wedgeRectCallout">
            <a:avLst>
              <a:gd name="adj1" fmla="val -53959"/>
              <a:gd name="adj2" fmla="val -489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Reorder</a:t>
            </a:r>
          </a:p>
          <a:p>
            <a:pPr algn="ctr"/>
            <a:endParaRPr lang="en-US" sz="800" b="1" dirty="0">
              <a:solidFill>
                <a:schemeClr val="dk1"/>
              </a:solidFill>
              <a:latin typeface="Arial" panose="020B0604020202020204" pitchFamily="34" charset="0"/>
              <a:cs typeface="Arial" panose="020B0604020202020204" pitchFamily="34" charset="0"/>
            </a:endParaRPr>
          </a:p>
          <a:p>
            <a:pPr algn="ctr"/>
            <a:r>
              <a:rPr lang="en-US" sz="1200" dirty="0">
                <a:solidFill>
                  <a:schemeClr val="dk1"/>
                </a:solidFill>
                <a:latin typeface="Arial" panose="020B0604020202020204" pitchFamily="34" charset="0"/>
                <a:cs typeface="Arial" panose="020B0604020202020204" pitchFamily="34" charset="0"/>
              </a:rPr>
              <a:t>Long hold and drag to put the selected app in desired order</a:t>
            </a:r>
          </a:p>
        </p:txBody>
      </p:sp>
      <p:sp>
        <p:nvSpPr>
          <p:cNvPr id="16" name="Speech Bubble: Rectangle 15">
            <a:extLst>
              <a:ext uri="{FF2B5EF4-FFF2-40B4-BE49-F238E27FC236}">
                <a16:creationId xmlns:a16="http://schemas.microsoft.com/office/drawing/2014/main" id="{2DBCD64F-D2B1-4BCB-B25D-05141D987E96}"/>
              </a:ext>
            </a:extLst>
          </p:cNvPr>
          <p:cNvSpPr/>
          <p:nvPr/>
        </p:nvSpPr>
        <p:spPr>
          <a:xfrm>
            <a:off x="5865" y="2649081"/>
            <a:ext cx="1853525" cy="739964"/>
          </a:xfrm>
          <a:prstGeom prst="wedgeRectCallout">
            <a:avLst>
              <a:gd name="adj1" fmla="val 12460"/>
              <a:gd name="adj2" fmla="val -937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Use “Done” or “Admin Logout” to exit Edit Mode</a:t>
            </a:r>
          </a:p>
        </p:txBody>
      </p:sp>
      <p:sp>
        <p:nvSpPr>
          <p:cNvPr id="18" name="Speech Bubble: Rectangle 17">
            <a:extLst>
              <a:ext uri="{FF2B5EF4-FFF2-40B4-BE49-F238E27FC236}">
                <a16:creationId xmlns:a16="http://schemas.microsoft.com/office/drawing/2014/main" id="{8488AF31-3C4F-4BD7-9162-2B5911AC03DB}"/>
              </a:ext>
            </a:extLst>
          </p:cNvPr>
          <p:cNvSpPr/>
          <p:nvPr/>
        </p:nvSpPr>
        <p:spPr>
          <a:xfrm>
            <a:off x="1925241" y="2089268"/>
            <a:ext cx="2068069" cy="1070442"/>
          </a:xfrm>
          <a:prstGeom prst="wedgeRectCallout">
            <a:avLst>
              <a:gd name="adj1" fmla="val 58470"/>
              <a:gd name="adj2" fmla="val -16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dk1"/>
                </a:solidFill>
                <a:latin typeface="Arial" panose="020B0604020202020204" pitchFamily="34" charset="0"/>
                <a:cs typeface="Arial" panose="020B0604020202020204" pitchFamily="34" charset="0"/>
              </a:rPr>
              <a:t>top section</a:t>
            </a:r>
          </a:p>
          <a:p>
            <a:pPr algn="ctr"/>
            <a:r>
              <a:rPr lang="en-US" b="1" dirty="0">
                <a:solidFill>
                  <a:schemeClr val="dk1"/>
                </a:solidFill>
                <a:latin typeface="Arial" panose="020B0604020202020204" pitchFamily="34" charset="0"/>
                <a:cs typeface="Arial" panose="020B0604020202020204" pitchFamily="34" charset="0"/>
              </a:rPr>
              <a:t>All Apps List</a:t>
            </a:r>
          </a:p>
          <a:p>
            <a:pPr algn="ctr"/>
            <a:endParaRPr lang="en-US" sz="900" b="1" dirty="0">
              <a:solidFill>
                <a:schemeClr val="dk1"/>
              </a:solidFill>
              <a:latin typeface="Arial" panose="020B0604020202020204" pitchFamily="34" charset="0"/>
              <a:cs typeface="Arial" panose="020B0604020202020204" pitchFamily="34" charset="0"/>
            </a:endParaRPr>
          </a:p>
        </p:txBody>
      </p:sp>
      <p:sp>
        <p:nvSpPr>
          <p:cNvPr id="19" name="Speech Bubble: Rectangle 18">
            <a:extLst>
              <a:ext uri="{FF2B5EF4-FFF2-40B4-BE49-F238E27FC236}">
                <a16:creationId xmlns:a16="http://schemas.microsoft.com/office/drawing/2014/main" id="{B303E9FB-5043-44C4-B760-28D16DFD4095}"/>
              </a:ext>
            </a:extLst>
          </p:cNvPr>
          <p:cNvSpPr/>
          <p:nvPr/>
        </p:nvSpPr>
        <p:spPr>
          <a:xfrm>
            <a:off x="1875415" y="3932396"/>
            <a:ext cx="2062276" cy="859080"/>
          </a:xfrm>
          <a:prstGeom prst="wedgeRectCallout">
            <a:avLst>
              <a:gd name="adj1" fmla="val 61968"/>
              <a:gd name="adj2" fmla="val -269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dk1"/>
                </a:solidFill>
                <a:latin typeface="Arial" panose="020B0604020202020204" pitchFamily="34" charset="0"/>
                <a:cs typeface="Arial" panose="020B0604020202020204" pitchFamily="34" charset="0"/>
              </a:rPr>
              <a:t>bottom section</a:t>
            </a:r>
          </a:p>
          <a:p>
            <a:pPr algn="ctr"/>
            <a:r>
              <a:rPr lang="en-US" b="1" dirty="0">
                <a:solidFill>
                  <a:schemeClr val="dk1"/>
                </a:solidFill>
                <a:latin typeface="Arial" panose="020B0604020202020204" pitchFamily="34" charset="0"/>
                <a:cs typeface="Arial" panose="020B0604020202020204" pitchFamily="34" charset="0"/>
              </a:rPr>
              <a:t>Bottom Bar Configuration</a:t>
            </a:r>
          </a:p>
          <a:p>
            <a:pPr algn="ctr"/>
            <a:endParaRPr lang="en-US" sz="900" b="1" dirty="0">
              <a:solidFill>
                <a:schemeClr val="dk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518294D-19B6-4EDA-9120-3DDAE215BAF4}"/>
              </a:ext>
            </a:extLst>
          </p:cNvPr>
          <p:cNvSpPr/>
          <p:nvPr/>
        </p:nvSpPr>
        <p:spPr>
          <a:xfrm>
            <a:off x="981866" y="1865494"/>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07417C17-6103-4539-8264-BEED8F843EE2}"/>
              </a:ext>
            </a:extLst>
          </p:cNvPr>
          <p:cNvSpPr/>
          <p:nvPr/>
        </p:nvSpPr>
        <p:spPr>
          <a:xfrm>
            <a:off x="1966557" y="795052"/>
            <a:ext cx="3022543" cy="1070442"/>
          </a:xfrm>
          <a:prstGeom prst="wedgeRectCallout">
            <a:avLst>
              <a:gd name="adj1" fmla="val -25182"/>
              <a:gd name="adj2" fmla="val -82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Edit Mode</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Use Edit Mode to Configure Mondopad Bottom Bar</a:t>
            </a:r>
          </a:p>
        </p:txBody>
      </p:sp>
      <p:sp>
        <p:nvSpPr>
          <p:cNvPr id="17"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10575068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80B30F-8247-4D33-B620-497374A1625A}"/>
              </a:ext>
            </a:extLst>
          </p:cNvPr>
          <p:cNvPicPr>
            <a:picLocks noChangeAspect="1"/>
          </p:cNvPicPr>
          <p:nvPr/>
        </p:nvPicPr>
        <p:blipFill>
          <a:blip r:embed="rId3"/>
          <a:stretch>
            <a:fillRect/>
          </a:stretch>
        </p:blipFill>
        <p:spPr>
          <a:xfrm>
            <a:off x="780228" y="976833"/>
            <a:ext cx="7178463" cy="3888334"/>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Edit Mode</a:t>
            </a:r>
            <a:endParaRPr lang="en-US" sz="3200" dirty="0"/>
          </a:p>
        </p:txBody>
      </p:sp>
      <p:sp>
        <p:nvSpPr>
          <p:cNvPr id="7" name="Text Placeholder 6"/>
          <p:cNvSpPr>
            <a:spLocks noGrp="1"/>
          </p:cNvSpPr>
          <p:nvPr>
            <p:ph type="body" sz="quarter" idx="14"/>
          </p:nvPr>
        </p:nvSpPr>
        <p:spPr>
          <a:xfrm>
            <a:off x="1206462" y="52058"/>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B942EB68-073A-4B46-86B9-7FF4010D8C9C}"/>
              </a:ext>
            </a:extLst>
          </p:cNvPr>
          <p:cNvSpPr/>
          <p:nvPr/>
        </p:nvSpPr>
        <p:spPr>
          <a:xfrm>
            <a:off x="741322" y="1654398"/>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0" y="672791"/>
            <a:ext cx="1947111" cy="918042"/>
          </a:xfrm>
          <a:prstGeom prst="wedgeRectCallout">
            <a:avLst>
              <a:gd name="adj1" fmla="val -11361"/>
              <a:gd name="adj2" fmla="val 697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Default</a:t>
            </a:r>
          </a:p>
          <a:p>
            <a:pPr algn="ctr"/>
            <a:endParaRPr lang="en-US" sz="800" b="1" dirty="0">
              <a:solidFill>
                <a:schemeClr val="dk1"/>
              </a:solidFill>
              <a:latin typeface="Arial" panose="020B0604020202020204" pitchFamily="34" charset="0"/>
              <a:cs typeface="Arial" panose="020B0604020202020204" pitchFamily="34" charset="0"/>
            </a:endParaRPr>
          </a:p>
          <a:p>
            <a:pPr algn="ctr"/>
            <a:r>
              <a:rPr lang="en-US" sz="1200" dirty="0">
                <a:solidFill>
                  <a:schemeClr val="dk1"/>
                </a:solidFill>
                <a:latin typeface="Arial" panose="020B0604020202020204" pitchFamily="34" charset="0"/>
                <a:cs typeface="Arial" panose="020B0604020202020204" pitchFamily="34" charset="0"/>
              </a:rPr>
              <a:t>Use “Default” to reset the bottom bar to the default selection and order</a:t>
            </a:r>
          </a:p>
        </p:txBody>
      </p:sp>
      <p:sp>
        <p:nvSpPr>
          <p:cNvPr id="12" name="Speech Bubble: Rectangle 11">
            <a:extLst>
              <a:ext uri="{FF2B5EF4-FFF2-40B4-BE49-F238E27FC236}">
                <a16:creationId xmlns:a16="http://schemas.microsoft.com/office/drawing/2014/main" id="{3C194A50-CC16-4198-BABF-F7F3D862CE76}"/>
              </a:ext>
            </a:extLst>
          </p:cNvPr>
          <p:cNvSpPr/>
          <p:nvPr/>
        </p:nvSpPr>
        <p:spPr>
          <a:xfrm>
            <a:off x="3925372" y="824433"/>
            <a:ext cx="5218628" cy="3131474"/>
          </a:xfrm>
          <a:prstGeom prst="wedgeRectCallout">
            <a:avLst>
              <a:gd name="adj1" fmla="val -54061"/>
              <a:gd name="adj2" fmla="val -76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Other Options</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Long hold or right click on an app icon in top section to show the contextual menu.</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Instead of drag and drop, user can choose “Add to Bottom Bar” in the menu to add the selected app to MP bottom bar.</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Choose “Hide” to remove an app from the All Apps list. This app will be not show up in the Applications Module until user does a factory reset or manually changes the configuration file.   (see Config File slide for details)</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User can also find the directory the app is in with “Copy Path”</a:t>
            </a:r>
          </a:p>
        </p:txBody>
      </p:sp>
      <p:sp>
        <p:nvSpPr>
          <p:cNvPr id="13" name="Oval 12">
            <a:extLst>
              <a:ext uri="{FF2B5EF4-FFF2-40B4-BE49-F238E27FC236}">
                <a16:creationId xmlns:a16="http://schemas.microsoft.com/office/drawing/2014/main" id="{19AD3554-91C1-4FBF-8284-2BF4A24BDCBB}"/>
              </a:ext>
            </a:extLst>
          </p:cNvPr>
          <p:cNvSpPr/>
          <p:nvPr/>
        </p:nvSpPr>
        <p:spPr>
          <a:xfrm>
            <a:off x="2541997" y="1912193"/>
            <a:ext cx="1230975" cy="69443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a16="http://schemas.microsoft.com/office/drawing/2014/main" id="{14A4FE51-AF7A-481A-AF67-055B4475D4E3}"/>
              </a:ext>
            </a:extLst>
          </p:cNvPr>
          <p:cNvSpPr/>
          <p:nvPr/>
        </p:nvSpPr>
        <p:spPr>
          <a:xfrm>
            <a:off x="73345" y="3704705"/>
            <a:ext cx="3278147" cy="1070442"/>
          </a:xfrm>
          <a:prstGeom prst="wedgeRectCallout">
            <a:avLst>
              <a:gd name="adj1" fmla="val -24415"/>
              <a:gd name="adj2" fmla="val -1380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Return to Desktop</a:t>
            </a:r>
          </a:p>
          <a:p>
            <a:pPr algn="ctr"/>
            <a:endParaRPr lang="en-US" sz="800" b="1" dirty="0">
              <a:solidFill>
                <a:schemeClr val="dk1"/>
              </a:solidFill>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Allow user to minimize MP and return to Windows desktop even in Kiosk Mode</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In Kiosk Mode, admin pin is required</a:t>
            </a:r>
          </a:p>
        </p:txBody>
      </p:sp>
      <p:sp>
        <p:nvSpPr>
          <p:cNvPr id="16" name="Oval 15">
            <a:extLst>
              <a:ext uri="{FF2B5EF4-FFF2-40B4-BE49-F238E27FC236}">
                <a16:creationId xmlns:a16="http://schemas.microsoft.com/office/drawing/2014/main" id="{DB7AAF8F-B7A2-4AB0-8886-5FBC66CDB863}"/>
              </a:ext>
            </a:extLst>
          </p:cNvPr>
          <p:cNvSpPr/>
          <p:nvPr/>
        </p:nvSpPr>
        <p:spPr>
          <a:xfrm>
            <a:off x="763300" y="2320480"/>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4638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064275-B2F4-4ED3-B824-30E59654E0D1}"/>
              </a:ext>
            </a:extLst>
          </p:cNvPr>
          <p:cNvPicPr>
            <a:picLocks noChangeAspect="1"/>
          </p:cNvPicPr>
          <p:nvPr/>
        </p:nvPicPr>
        <p:blipFill>
          <a:blip r:embed="rId3"/>
          <a:stretch>
            <a:fillRect/>
          </a:stretch>
        </p:blipFill>
        <p:spPr>
          <a:xfrm>
            <a:off x="1008071" y="834931"/>
            <a:ext cx="7378148" cy="3996497"/>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a:t>Configured Bottom Bar Sample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15" name="Speech Bubble: Rectangle 14">
            <a:extLst>
              <a:ext uri="{FF2B5EF4-FFF2-40B4-BE49-F238E27FC236}">
                <a16:creationId xmlns:a16="http://schemas.microsoft.com/office/drawing/2014/main" id="{14A4FE51-AF7A-481A-AF67-055B4475D4E3}"/>
              </a:ext>
            </a:extLst>
          </p:cNvPr>
          <p:cNvSpPr/>
          <p:nvPr/>
        </p:nvSpPr>
        <p:spPr>
          <a:xfrm>
            <a:off x="286792" y="2506973"/>
            <a:ext cx="2130062" cy="1070442"/>
          </a:xfrm>
          <a:prstGeom prst="wedgeRectCallout">
            <a:avLst>
              <a:gd name="adj1" fmla="val 26853"/>
              <a:gd name="adj2" fmla="val 1115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Added 3</a:t>
            </a:r>
            <a:r>
              <a:rPr lang="en-US" sz="1600" b="1" baseline="30000" dirty="0">
                <a:solidFill>
                  <a:schemeClr val="dk1"/>
                </a:solidFill>
                <a:latin typeface="Arial" panose="020B0604020202020204" pitchFamily="34" charset="0"/>
                <a:cs typeface="Arial" panose="020B0604020202020204" pitchFamily="34" charset="0"/>
              </a:rPr>
              <a:t>rd</a:t>
            </a:r>
            <a:r>
              <a:rPr lang="en-US" sz="1600" b="1" dirty="0">
                <a:solidFill>
                  <a:schemeClr val="dk1"/>
                </a:solidFill>
                <a:latin typeface="Arial" panose="020B0604020202020204" pitchFamily="34" charset="0"/>
                <a:cs typeface="Arial" panose="020B0604020202020204" pitchFamily="34" charset="0"/>
              </a:rPr>
              <a:t> Party Applications in the Bottom Bar as Favorites</a:t>
            </a:r>
            <a:endParaRPr lang="en-US" sz="1200" b="1" dirty="0">
              <a:solidFill>
                <a:schemeClr val="dk1"/>
              </a:solidFill>
              <a:latin typeface="Arial" panose="020B0604020202020204" pitchFamily="34" charset="0"/>
              <a:cs typeface="Arial" panose="020B0604020202020204" pitchFamily="34" charset="0"/>
            </a:endParaRPr>
          </a:p>
        </p:txBody>
      </p:sp>
      <p:sp>
        <p:nvSpPr>
          <p:cNvPr id="17" name="Speech Bubble: Rectangle 16">
            <a:extLst>
              <a:ext uri="{FF2B5EF4-FFF2-40B4-BE49-F238E27FC236}">
                <a16:creationId xmlns:a16="http://schemas.microsoft.com/office/drawing/2014/main" id="{64A6CA2F-F1D0-4385-A5D8-A7454D9AAA75}"/>
              </a:ext>
            </a:extLst>
          </p:cNvPr>
          <p:cNvSpPr/>
          <p:nvPr/>
        </p:nvSpPr>
        <p:spPr>
          <a:xfrm>
            <a:off x="4068582" y="2506973"/>
            <a:ext cx="1202283" cy="957812"/>
          </a:xfrm>
          <a:prstGeom prst="wedgeRectCallout">
            <a:avLst>
              <a:gd name="adj1" fmla="val 2582"/>
              <a:gd name="adj2" fmla="val 11840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Reordered Modules</a:t>
            </a:r>
            <a:endParaRPr lang="en-US" sz="1200" dirty="0">
              <a:solidFill>
                <a:schemeClr val="dk1"/>
              </a:solidFill>
              <a:latin typeface="Arial" panose="020B0604020202020204" pitchFamily="34" charset="0"/>
              <a:cs typeface="Arial" panose="020B0604020202020204" pitchFamily="34" charset="0"/>
            </a:endParaRPr>
          </a:p>
        </p:txBody>
      </p:sp>
      <p:sp>
        <p:nvSpPr>
          <p:cNvPr id="18" name="Speech Bubble: Rectangle 17">
            <a:extLst>
              <a:ext uri="{FF2B5EF4-FFF2-40B4-BE49-F238E27FC236}">
                <a16:creationId xmlns:a16="http://schemas.microsoft.com/office/drawing/2014/main" id="{B2A065B4-176F-40F9-B980-967237F06058}"/>
              </a:ext>
            </a:extLst>
          </p:cNvPr>
          <p:cNvSpPr/>
          <p:nvPr/>
        </p:nvSpPr>
        <p:spPr>
          <a:xfrm>
            <a:off x="5380549" y="2506973"/>
            <a:ext cx="1415100" cy="956811"/>
          </a:xfrm>
          <a:prstGeom prst="wedgeRectCallout">
            <a:avLst>
              <a:gd name="adj1" fmla="val -9484"/>
              <a:gd name="adj2" fmla="val 1207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If an added Favorite is running, it is underlined</a:t>
            </a:r>
            <a:endParaRPr lang="en-US" sz="1100" dirty="0">
              <a:solidFill>
                <a:schemeClr val="dk1"/>
              </a:solidFill>
              <a:latin typeface="Arial" panose="020B0604020202020204" pitchFamily="34" charset="0"/>
              <a:cs typeface="Arial" panose="020B0604020202020204" pitchFamily="34" charset="0"/>
            </a:endParaRPr>
          </a:p>
        </p:txBody>
      </p:sp>
      <p:sp>
        <p:nvSpPr>
          <p:cNvPr id="19" name="Speech Bubble: Rectangle 18">
            <a:extLst>
              <a:ext uri="{FF2B5EF4-FFF2-40B4-BE49-F238E27FC236}">
                <a16:creationId xmlns:a16="http://schemas.microsoft.com/office/drawing/2014/main" id="{FE7A652C-CBCE-4F2E-9822-15E8E730454B}"/>
              </a:ext>
            </a:extLst>
          </p:cNvPr>
          <p:cNvSpPr/>
          <p:nvPr/>
        </p:nvSpPr>
        <p:spPr>
          <a:xfrm>
            <a:off x="6977435" y="2507974"/>
            <a:ext cx="1444135" cy="956811"/>
          </a:xfrm>
          <a:prstGeom prst="wedgeRectCallout">
            <a:avLst>
              <a:gd name="adj1" fmla="val -15277"/>
              <a:gd name="adj2" fmla="val 1242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Followed by apps running on the desktop (not favorites)</a:t>
            </a:r>
            <a:endParaRPr lang="en-US" sz="1100" dirty="0">
              <a:solidFill>
                <a:schemeClr val="dk1"/>
              </a:solidFill>
              <a:latin typeface="Arial" panose="020B0604020202020204" pitchFamily="34" charset="0"/>
              <a:cs typeface="Arial" panose="020B0604020202020204" pitchFamily="34" charset="0"/>
            </a:endParaRPr>
          </a:p>
        </p:txBody>
      </p:sp>
      <p:sp>
        <p:nvSpPr>
          <p:cNvPr id="13" name="Speech Bubble: Rectangle 12">
            <a:extLst>
              <a:ext uri="{FF2B5EF4-FFF2-40B4-BE49-F238E27FC236}">
                <a16:creationId xmlns:a16="http://schemas.microsoft.com/office/drawing/2014/main" id="{7AA86FF7-A46F-49F6-8495-B89791DB481A}"/>
              </a:ext>
            </a:extLst>
          </p:cNvPr>
          <p:cNvSpPr/>
          <p:nvPr/>
        </p:nvSpPr>
        <p:spPr>
          <a:xfrm>
            <a:off x="2598640" y="2507974"/>
            <a:ext cx="1415100" cy="956811"/>
          </a:xfrm>
          <a:prstGeom prst="wedgeRectCallout">
            <a:avLst>
              <a:gd name="adj1" fmla="val -46241"/>
              <a:gd name="adj2" fmla="val 1280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Favorite </a:t>
            </a:r>
            <a:r>
              <a:rPr lang="en-US" sz="1400" dirty="0" smtClean="0">
                <a:solidFill>
                  <a:schemeClr val="dk1"/>
                </a:solidFill>
                <a:latin typeface="Arial" panose="020B0604020202020204" pitchFamily="34" charset="0"/>
                <a:cs typeface="Arial" panose="020B0604020202020204" pitchFamily="34" charset="0"/>
              </a:rPr>
              <a:t>CONX </a:t>
            </a:r>
            <a:r>
              <a:rPr lang="en-US" sz="1400" dirty="0">
                <a:solidFill>
                  <a:schemeClr val="dk1"/>
                </a:solidFill>
                <a:latin typeface="Arial" panose="020B0604020202020204" pitchFamily="34" charset="0"/>
                <a:cs typeface="Arial" panose="020B0604020202020204" pitchFamily="34" charset="0"/>
              </a:rPr>
              <a:t>Call Shortcuts</a:t>
            </a:r>
            <a:endParaRPr lang="en-US" sz="1100" dirty="0">
              <a:solidFill>
                <a:schemeClr val="dk1"/>
              </a:solidFill>
              <a:latin typeface="Arial" panose="020B0604020202020204" pitchFamily="34" charset="0"/>
              <a:cs typeface="Arial" panose="020B0604020202020204" pitchFamily="34" charset="0"/>
            </a:endParaRPr>
          </a:p>
        </p:txBody>
      </p:sp>
      <p:sp>
        <p:nvSpPr>
          <p:cNvPr id="12"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1422703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Kiosk Mode in Dual Screen</a:t>
            </a:r>
          </a:p>
        </p:txBody>
      </p:sp>
      <p:sp>
        <p:nvSpPr>
          <p:cNvPr id="3" name="Content Placeholder 2"/>
          <p:cNvSpPr>
            <a:spLocks noGrp="1"/>
          </p:cNvSpPr>
          <p:nvPr>
            <p:ph sz="quarter" idx="13"/>
          </p:nvPr>
        </p:nvSpPr>
        <p:spPr>
          <a:xfrm>
            <a:off x="821376" y="1195211"/>
            <a:ext cx="7311833" cy="3419790"/>
          </a:xfrm>
        </p:spPr>
        <p:txBody>
          <a:bodyPr/>
          <a:lstStyle/>
          <a:p>
            <a:r>
              <a:rPr lang="en-US" sz="1400" dirty="0"/>
              <a:t>Kiosk Mode</a:t>
            </a:r>
          </a:p>
          <a:p>
            <a:pPr lvl="1"/>
            <a:r>
              <a:rPr lang="en-US" sz="1400" dirty="0"/>
              <a:t>When opening up a 3</a:t>
            </a:r>
            <a:r>
              <a:rPr lang="en-US" sz="1400" baseline="30000" dirty="0"/>
              <a:t>rd</a:t>
            </a:r>
            <a:r>
              <a:rPr lang="en-US" sz="1400" dirty="0"/>
              <a:t> party application, both screens will switch to the 3</a:t>
            </a:r>
            <a:r>
              <a:rPr lang="en-US" sz="1400" baseline="30000" dirty="0"/>
              <a:t>rd</a:t>
            </a:r>
            <a:r>
              <a:rPr lang="en-US" sz="1400" dirty="0"/>
              <a:t> party application mode (show Mondopad Background Only).  </a:t>
            </a:r>
          </a:p>
          <a:p>
            <a:pPr lvl="1"/>
            <a:r>
              <a:rPr lang="en-US" sz="1400" dirty="0"/>
              <a:t>User can choose to use one screen for 3</a:t>
            </a:r>
            <a:r>
              <a:rPr lang="en-US" sz="1400" baseline="30000" dirty="0"/>
              <a:t>rd</a:t>
            </a:r>
            <a:r>
              <a:rPr lang="en-US" sz="1400" dirty="0"/>
              <a:t> party applications, and open a Mondopad module (such as whiteboard or video meeting) in the other screen via the bottom bar. </a:t>
            </a:r>
          </a:p>
          <a:p>
            <a:endParaRPr lang="en-US" dirty="0"/>
          </a:p>
        </p:txBody>
      </p:sp>
      <p:sp>
        <p:nvSpPr>
          <p:cNvPr id="8"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37964868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Configuration File</a:t>
            </a:r>
            <a:endParaRPr lang="en-US" sz="3200" dirty="0"/>
          </a:p>
        </p:txBody>
      </p:sp>
      <p:sp>
        <p:nvSpPr>
          <p:cNvPr id="7" name="Text Placeholder 6"/>
          <p:cNvSpPr>
            <a:spLocks noGrp="1"/>
          </p:cNvSpPr>
          <p:nvPr>
            <p:ph type="body" sz="quarter" idx="14"/>
          </p:nvPr>
        </p:nvSpPr>
        <p:spPr>
          <a:xfrm>
            <a:off x="1369212" y="55596"/>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885535" y="817679"/>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File Location:  </a:t>
            </a:r>
            <a:r>
              <a:rPr lang="en-US" sz="1200" dirty="0">
                <a:solidFill>
                  <a:schemeClr val="dk1"/>
                </a:solidFill>
                <a:latin typeface="Arial" panose="020B0604020202020204" pitchFamily="34" charset="0"/>
                <a:cs typeface="Arial" panose="020B0604020202020204" pitchFamily="34" charset="0"/>
              </a:rPr>
              <a:t>C:\ProgramData\InFocus\AppsFilter\Config.xml</a:t>
            </a:r>
          </a:p>
          <a:p>
            <a:r>
              <a:rPr lang="en-US" dirty="0"/>
              <a:t>Purpose: to specify which applications/files to show in the Mondopad Applications Module</a:t>
            </a:r>
          </a:p>
          <a:p>
            <a:pPr lvl="1"/>
            <a:r>
              <a:rPr lang="en-US" dirty="0"/>
              <a:t>If this configuration file does not exist or is blank, applications module will display all applications installed on the Mondopad</a:t>
            </a:r>
          </a:p>
          <a:p>
            <a:pPr lvl="1"/>
            <a:r>
              <a:rPr lang="en-US" dirty="0" err="1"/>
              <a:t>WhiteList</a:t>
            </a:r>
            <a:r>
              <a:rPr lang="en-US" dirty="0"/>
              <a:t> always proceeds </a:t>
            </a:r>
            <a:r>
              <a:rPr lang="en-US" dirty="0" err="1"/>
              <a:t>BlackList</a:t>
            </a:r>
            <a:r>
              <a:rPr lang="en-US" dirty="0"/>
              <a:t>, which means items listed in </a:t>
            </a:r>
            <a:r>
              <a:rPr lang="en-US" dirty="0" err="1"/>
              <a:t>WhiteList</a:t>
            </a:r>
            <a:r>
              <a:rPr lang="en-US" dirty="0"/>
              <a:t> will always be shown</a:t>
            </a:r>
          </a:p>
          <a:p>
            <a:pPr lvl="1"/>
            <a:r>
              <a:rPr lang="en-US" dirty="0"/>
              <a:t>User can use xml &lt;!--  --&gt; to hide a rule in the configuration file</a:t>
            </a:r>
          </a:p>
          <a:p>
            <a:pPr lvl="1"/>
            <a:r>
              <a:rPr lang="en-US" dirty="0"/>
              <a:t>Once an item is removed from the Applications Module, user needs to manually edit this configuration file to unhide it</a:t>
            </a:r>
          </a:p>
          <a:p>
            <a:pPr lvl="1"/>
            <a:r>
              <a:rPr lang="en-US" dirty="0"/>
              <a:t>Factory Reset will reset all the rules and revert back to the default configuration file. </a:t>
            </a:r>
          </a:p>
          <a:p>
            <a:pPr lvl="1"/>
            <a:endParaRPr lang="en-US" dirty="0"/>
          </a:p>
        </p:txBody>
      </p:sp>
      <p:graphicFrame>
        <p:nvGraphicFramePr>
          <p:cNvPr id="17" name="Object 16">
            <a:extLst>
              <a:ext uri="{FF2B5EF4-FFF2-40B4-BE49-F238E27FC236}">
                <a16:creationId xmlns:a16="http://schemas.microsoft.com/office/drawing/2014/main" id="{F0D88E42-C2F7-49FB-9960-50B54F0C4F73}"/>
              </a:ext>
            </a:extLst>
          </p:cNvPr>
          <p:cNvGraphicFramePr>
            <a:graphicFrameLocks noChangeAspect="1"/>
          </p:cNvGraphicFramePr>
          <p:nvPr>
            <p:extLst/>
          </p:nvPr>
        </p:nvGraphicFramePr>
        <p:xfrm>
          <a:off x="7532375" y="4325821"/>
          <a:ext cx="528637" cy="409575"/>
        </p:xfrm>
        <a:graphic>
          <a:graphicData uri="http://schemas.openxmlformats.org/presentationml/2006/ole">
            <mc:AlternateContent xmlns:mc="http://schemas.openxmlformats.org/markup-compatibility/2006">
              <mc:Choice xmlns:v="urn:schemas-microsoft-com:vml" Requires="v">
                <p:oleObj spid="_x0000_s3076" name="Packager Shell Object" showAsIcon="1" r:id="rId5" imgW="528480" imgH="409320" progId="Package">
                  <p:embed/>
                </p:oleObj>
              </mc:Choice>
              <mc:Fallback>
                <p:oleObj name="Packager Shell Object" showAsIcon="1" r:id="rId5" imgW="528480" imgH="409320" progId="Package">
                  <p:embed/>
                  <p:pic>
                    <p:nvPicPr>
                      <p:cNvPr id="17" name="Object 16">
                        <a:extLst>
                          <a:ext uri="{FF2B5EF4-FFF2-40B4-BE49-F238E27FC236}">
                            <a16:creationId xmlns:a16="http://schemas.microsoft.com/office/drawing/2014/main" id="{F0D88E42-C2F7-49FB-9960-50B54F0C4F73}"/>
                          </a:ext>
                        </a:extLst>
                      </p:cNvPr>
                      <p:cNvPicPr/>
                      <p:nvPr/>
                    </p:nvPicPr>
                    <p:blipFill>
                      <a:blip r:embed="rId6"/>
                      <a:stretch>
                        <a:fillRect/>
                      </a:stretch>
                    </p:blipFill>
                    <p:spPr>
                      <a:xfrm>
                        <a:off x="7532375" y="4325821"/>
                        <a:ext cx="528637" cy="409575"/>
                      </a:xfrm>
                      <a:prstGeom prst="rect">
                        <a:avLst/>
                      </a:prstGeom>
                    </p:spPr>
                  </p:pic>
                </p:oleObj>
              </mc:Fallback>
            </mc:AlternateContent>
          </a:graphicData>
        </a:graphic>
      </p:graphicFrame>
    </p:spTree>
    <p:extLst>
      <p:ext uri="{BB962C8B-B14F-4D97-AF65-F5344CB8AC3E}">
        <p14:creationId xmlns:p14="http://schemas.microsoft.com/office/powerpoint/2010/main" val="29901536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Configuration File</a:t>
            </a:r>
            <a:endParaRPr lang="en-US" sz="3200" dirty="0"/>
          </a:p>
        </p:txBody>
      </p:sp>
      <p:sp>
        <p:nvSpPr>
          <p:cNvPr id="7" name="Text Placeholder 6"/>
          <p:cNvSpPr>
            <a:spLocks noGrp="1"/>
          </p:cNvSpPr>
          <p:nvPr>
            <p:ph type="body" sz="quarter" idx="14"/>
          </p:nvPr>
        </p:nvSpPr>
        <p:spPr>
          <a:xfrm>
            <a:off x="1150019" y="34667"/>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885535" y="817678"/>
            <a:ext cx="7311833" cy="4162465"/>
          </a:xfrm>
          <a:prstGeom prst="rect">
            <a:avLst/>
          </a:prstGeom>
        </p:spPr>
        <p:txBody>
          <a:bodyPr vert="horz" numCol="2"/>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File Structure</a:t>
            </a:r>
          </a:p>
          <a:p>
            <a:pPr marL="400050" lvl="1" indent="0">
              <a:buNone/>
            </a:pPr>
            <a:r>
              <a:rPr lang="en-US" sz="900" dirty="0"/>
              <a:t>&lt;?xml version="1.0" encoding="utf-8"?&gt;</a:t>
            </a:r>
          </a:p>
          <a:p>
            <a:pPr marL="400050" lvl="1" indent="0">
              <a:buNone/>
            </a:pPr>
            <a:r>
              <a:rPr lang="en-US" sz="900" dirty="0"/>
              <a:t>   &lt;Config&gt;   </a:t>
            </a:r>
          </a:p>
          <a:p>
            <a:pPr marL="400050" lvl="1" indent="0">
              <a:buNone/>
            </a:pPr>
            <a:r>
              <a:rPr lang="en-US" sz="900" dirty="0"/>
              <a:t> 		&lt;</a:t>
            </a:r>
            <a:r>
              <a:rPr lang="en-US" sz="900" u="sng" dirty="0" err="1">
                <a:hlinkClick r:id="rId4"/>
              </a:rPr>
              <a:t>WhiteList</a:t>
            </a:r>
            <a:r>
              <a:rPr lang="en-US" sz="900" dirty="0"/>
              <a:t>&gt; 			</a:t>
            </a:r>
          </a:p>
          <a:p>
            <a:pPr marL="400050" lvl="1" indent="0">
              <a:buNone/>
            </a:pPr>
            <a:r>
              <a:rPr lang="en-US" sz="900" dirty="0"/>
              <a:t>			&lt;</a:t>
            </a:r>
            <a:r>
              <a:rPr lang="en-US" sz="900" dirty="0" err="1"/>
              <a:t>FilePath</a:t>
            </a:r>
            <a:r>
              <a:rPr lang="en-US" sz="900" dirty="0"/>
              <a:t>&gt; </a:t>
            </a:r>
          </a:p>
          <a:p>
            <a:pPr marL="400050" lvl="1" indent="0">
              <a:buNone/>
            </a:pPr>
            <a:r>
              <a:rPr lang="en-US" sz="900" dirty="0"/>
              <a:t>				&lt;File&gt;&lt;/ File&gt;</a:t>
            </a:r>
          </a:p>
          <a:p>
            <a:pPr marL="400050" lvl="1" indent="0">
              <a:buNone/>
            </a:pPr>
            <a:r>
              <a:rPr lang="en-US" sz="900" dirty="0"/>
              <a:t>				……</a:t>
            </a:r>
          </a:p>
          <a:p>
            <a:pPr marL="400050" lvl="1" indent="0">
              <a:buNone/>
            </a:pPr>
            <a:r>
              <a:rPr lang="en-US" sz="900" dirty="0"/>
              <a:t>				&lt; File&gt;&lt;/ File&gt;</a:t>
            </a:r>
          </a:p>
          <a:p>
            <a:pPr marL="400050" lvl="1" indent="0">
              <a:buNone/>
            </a:pPr>
            <a:r>
              <a:rPr lang="en-US" sz="900" dirty="0"/>
              <a:t>			&lt;/ </a:t>
            </a:r>
            <a:r>
              <a:rPr lang="en-US" sz="900" dirty="0" err="1"/>
              <a:t>FilePath</a:t>
            </a:r>
            <a:r>
              <a:rPr lang="en-US" sz="900" dirty="0"/>
              <a:t>&gt; </a:t>
            </a:r>
          </a:p>
          <a:p>
            <a:pPr marL="400050" lvl="1" indent="0">
              <a:buNone/>
            </a:pPr>
            <a:r>
              <a:rPr lang="en-US" sz="900" dirty="0"/>
              <a:t>		&lt;/Whitelist&gt;</a:t>
            </a:r>
          </a:p>
          <a:p>
            <a:pPr marL="400050" lvl="1" indent="0">
              <a:buNone/>
            </a:pPr>
            <a:r>
              <a:rPr lang="en-US" sz="900" dirty="0"/>
              <a:t>		&lt;</a:t>
            </a:r>
            <a:r>
              <a:rPr lang="en-US" sz="900" dirty="0" err="1"/>
              <a:t>BlackList</a:t>
            </a:r>
            <a:r>
              <a:rPr lang="en-US" sz="900" dirty="0"/>
              <a:t>&gt;</a:t>
            </a:r>
          </a:p>
          <a:p>
            <a:pPr marL="400050" lvl="1" indent="0">
              <a:buNone/>
            </a:pPr>
            <a:r>
              <a:rPr lang="en-US" sz="900" dirty="0"/>
              <a:t>			&lt;</a:t>
            </a:r>
            <a:r>
              <a:rPr lang="en-US" sz="900" dirty="0" err="1"/>
              <a:t>FolderPath</a:t>
            </a:r>
            <a:r>
              <a:rPr lang="en-US" sz="900" dirty="0"/>
              <a:t>&gt; </a:t>
            </a:r>
          </a:p>
          <a:p>
            <a:pPr marL="400050" lvl="1" indent="0">
              <a:buNone/>
            </a:pPr>
            <a:r>
              <a:rPr lang="en-US" sz="900" dirty="0"/>
              <a:t>				&lt;Folder&gt;&lt;/Folder&gt;</a:t>
            </a:r>
          </a:p>
          <a:p>
            <a:pPr marL="400050" lvl="1" indent="0">
              <a:buNone/>
            </a:pPr>
            <a:r>
              <a:rPr lang="en-US" sz="900" dirty="0"/>
              <a:t>				……</a:t>
            </a:r>
          </a:p>
          <a:p>
            <a:pPr marL="400050" lvl="1" indent="0">
              <a:buNone/>
            </a:pPr>
            <a:r>
              <a:rPr lang="en-US" sz="900" dirty="0"/>
              <a:t>				&lt;Folder&gt;&lt;/Folder&gt;</a:t>
            </a:r>
          </a:p>
          <a:p>
            <a:pPr marL="400050" lvl="1" indent="0">
              <a:buNone/>
            </a:pPr>
            <a:r>
              <a:rPr lang="en-US" sz="900" dirty="0"/>
              <a:t>			&lt;/</a:t>
            </a:r>
            <a:r>
              <a:rPr lang="en-US" sz="900" dirty="0" err="1"/>
              <a:t>FolderPath</a:t>
            </a:r>
            <a:r>
              <a:rPr lang="en-US" sz="900" dirty="0"/>
              <a:t>&gt; </a:t>
            </a:r>
          </a:p>
          <a:p>
            <a:pPr marL="400050" lvl="1" indent="0">
              <a:buNone/>
            </a:pPr>
            <a:r>
              <a:rPr lang="en-US" sz="900" dirty="0"/>
              <a:t>			&lt;</a:t>
            </a:r>
            <a:r>
              <a:rPr lang="en-US" sz="900" dirty="0" err="1"/>
              <a:t>FilePath</a:t>
            </a:r>
            <a:r>
              <a:rPr lang="en-US" sz="900" dirty="0"/>
              <a:t>&gt; </a:t>
            </a:r>
          </a:p>
          <a:p>
            <a:pPr marL="400050" lvl="1" indent="0">
              <a:buNone/>
            </a:pPr>
            <a:r>
              <a:rPr lang="en-US" sz="900" dirty="0"/>
              <a:t>				&lt;File&gt;&lt;/ File&gt;</a:t>
            </a:r>
          </a:p>
          <a:p>
            <a:pPr marL="400050" lvl="1" indent="0">
              <a:buNone/>
            </a:pPr>
            <a:r>
              <a:rPr lang="en-US" sz="900" dirty="0"/>
              <a:t>				……</a:t>
            </a:r>
          </a:p>
          <a:p>
            <a:pPr marL="400050" lvl="1" indent="0">
              <a:buNone/>
            </a:pPr>
            <a:r>
              <a:rPr lang="en-US" sz="900" dirty="0"/>
              <a:t>				&lt; File&gt;&lt;/ File&gt;</a:t>
            </a:r>
          </a:p>
          <a:p>
            <a:pPr marL="400050" lvl="1" indent="0">
              <a:buNone/>
            </a:pPr>
            <a:r>
              <a:rPr lang="en-US" sz="900" dirty="0"/>
              <a:t>			&lt;/ </a:t>
            </a:r>
            <a:r>
              <a:rPr lang="en-US" sz="900" dirty="0" err="1"/>
              <a:t>FilePath</a:t>
            </a:r>
            <a:r>
              <a:rPr lang="en-US" sz="900" dirty="0"/>
              <a:t>&gt; </a:t>
            </a:r>
          </a:p>
          <a:p>
            <a:pPr marL="400050" lvl="1" indent="0">
              <a:buNone/>
            </a:pPr>
            <a:r>
              <a:rPr lang="en-US" sz="900" dirty="0"/>
              <a:t>			</a:t>
            </a:r>
          </a:p>
          <a:p>
            <a:pPr marL="400050" lvl="1" indent="0">
              <a:buNone/>
            </a:pPr>
            <a:endParaRPr lang="en-US" sz="900" dirty="0"/>
          </a:p>
          <a:p>
            <a:pPr marL="400050" lvl="1" indent="0">
              <a:buNone/>
            </a:pPr>
            <a:endParaRPr lang="en-US" sz="900" dirty="0"/>
          </a:p>
          <a:p>
            <a:pPr marL="400050" lvl="1" indent="0">
              <a:buNone/>
            </a:pPr>
            <a:endParaRPr lang="en-US" sz="900" dirty="0"/>
          </a:p>
          <a:p>
            <a:pPr marL="400050" lvl="1" indent="0">
              <a:buNone/>
            </a:pPr>
            <a:endParaRPr lang="en-US" sz="900" dirty="0"/>
          </a:p>
          <a:p>
            <a:pPr marL="400050" lvl="1" indent="0">
              <a:buNone/>
            </a:pPr>
            <a:endParaRPr lang="en-US" sz="900" dirty="0"/>
          </a:p>
          <a:p>
            <a:pPr marL="400050" lvl="1" indent="0">
              <a:buNone/>
            </a:pPr>
            <a:r>
              <a:rPr lang="en-US" sz="900" dirty="0"/>
              <a:t>&lt;</a:t>
            </a:r>
            <a:r>
              <a:rPr lang="en-US" sz="900" dirty="0" err="1"/>
              <a:t>FileName</a:t>
            </a:r>
            <a:r>
              <a:rPr lang="en-US" sz="900" dirty="0"/>
              <a:t>&gt; </a:t>
            </a:r>
          </a:p>
          <a:p>
            <a:pPr marL="400050" lvl="1" indent="0">
              <a:buNone/>
            </a:pPr>
            <a:r>
              <a:rPr lang="en-US" sz="900" dirty="0"/>
              <a:t>				&lt;Item&gt;&lt;/Item&gt;</a:t>
            </a:r>
          </a:p>
          <a:p>
            <a:pPr marL="400050" lvl="1" indent="0">
              <a:buNone/>
            </a:pPr>
            <a:r>
              <a:rPr lang="en-US" sz="900" dirty="0"/>
              <a:t>				……</a:t>
            </a:r>
          </a:p>
          <a:p>
            <a:pPr marL="400050" lvl="1" indent="0">
              <a:buNone/>
            </a:pPr>
            <a:r>
              <a:rPr lang="en-US" sz="900" dirty="0"/>
              <a:t>				&lt;Item&gt;&lt;/Item&gt;</a:t>
            </a:r>
          </a:p>
          <a:p>
            <a:pPr marL="400050" lvl="1" indent="0">
              <a:buNone/>
            </a:pPr>
            <a:r>
              <a:rPr lang="en-US" sz="900" dirty="0"/>
              <a:t>			&lt;/</a:t>
            </a:r>
            <a:r>
              <a:rPr lang="en-US" sz="900" dirty="0" err="1"/>
              <a:t>FileName</a:t>
            </a:r>
            <a:r>
              <a:rPr lang="en-US" sz="900" dirty="0"/>
              <a:t>&gt; </a:t>
            </a:r>
          </a:p>
          <a:p>
            <a:pPr marL="400050" lvl="1" indent="0">
              <a:buNone/>
            </a:pPr>
            <a:r>
              <a:rPr lang="en-US" sz="900" dirty="0"/>
              <a:t>			&lt;Contains&gt; </a:t>
            </a:r>
          </a:p>
          <a:p>
            <a:pPr marL="400050" lvl="1" indent="0">
              <a:buNone/>
            </a:pPr>
            <a:r>
              <a:rPr lang="en-US" sz="900" dirty="0"/>
              <a:t>				&lt;Item&gt;&lt;/Item&gt;</a:t>
            </a:r>
          </a:p>
          <a:p>
            <a:pPr marL="400050" lvl="1" indent="0">
              <a:buNone/>
            </a:pPr>
            <a:r>
              <a:rPr lang="en-US" sz="900" dirty="0"/>
              <a:t>				……</a:t>
            </a:r>
          </a:p>
          <a:p>
            <a:pPr marL="400050" lvl="1" indent="0">
              <a:buNone/>
            </a:pPr>
            <a:r>
              <a:rPr lang="en-US" sz="900" dirty="0"/>
              <a:t>				&lt;Item&gt;&lt;/Item&gt;</a:t>
            </a:r>
          </a:p>
          <a:p>
            <a:pPr marL="400050" lvl="1" indent="0">
              <a:buNone/>
            </a:pPr>
            <a:r>
              <a:rPr lang="en-US" sz="900" dirty="0"/>
              <a:t>			&lt;/Contains&gt; </a:t>
            </a:r>
          </a:p>
          <a:p>
            <a:pPr marL="400050" lvl="1" indent="0">
              <a:buNone/>
            </a:pPr>
            <a:endParaRPr lang="en-US" sz="900" dirty="0"/>
          </a:p>
          <a:p>
            <a:pPr marL="400050" lvl="1" indent="0">
              <a:buNone/>
            </a:pPr>
            <a:r>
              <a:rPr lang="en-US" sz="900" dirty="0"/>
              <a:t>		&lt;/</a:t>
            </a:r>
            <a:r>
              <a:rPr lang="en-US" sz="900" dirty="0" err="1"/>
              <a:t>BlackList</a:t>
            </a:r>
            <a:r>
              <a:rPr lang="en-US" sz="900" dirty="0"/>
              <a:t>&gt;  </a:t>
            </a:r>
          </a:p>
          <a:p>
            <a:pPr marL="400050" lvl="1" indent="0">
              <a:buNone/>
            </a:pPr>
            <a:r>
              <a:rPr lang="en-US" sz="900" dirty="0"/>
              <a:t>	&lt;/Config&gt;</a:t>
            </a:r>
          </a:p>
          <a:p>
            <a:pPr marL="457200" lvl="1" indent="0">
              <a:buNone/>
            </a:pPr>
            <a:endParaRPr lang="en-US" dirty="0"/>
          </a:p>
          <a:p>
            <a:pPr marL="0" indent="0">
              <a:buNone/>
            </a:pPr>
            <a:r>
              <a:rPr lang="en-US" dirty="0"/>
              <a:t>      </a:t>
            </a:r>
          </a:p>
        </p:txBody>
      </p:sp>
      <p:cxnSp>
        <p:nvCxnSpPr>
          <p:cNvPr id="3" name="Straight Connector 2">
            <a:extLst>
              <a:ext uri="{FF2B5EF4-FFF2-40B4-BE49-F238E27FC236}">
                <a16:creationId xmlns:a16="http://schemas.microsoft.com/office/drawing/2014/main" id="{FCCACA32-4303-4D6F-88F7-0546F70EFA5E}"/>
              </a:ext>
            </a:extLst>
          </p:cNvPr>
          <p:cNvCxnSpPr/>
          <p:nvPr/>
        </p:nvCxnSpPr>
        <p:spPr>
          <a:xfrm>
            <a:off x="4379701" y="1291148"/>
            <a:ext cx="0" cy="315919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4055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Configuration File - </a:t>
            </a:r>
            <a:r>
              <a:rPr lang="en-US" altLang="zh-CN" sz="3200" dirty="0" err="1"/>
              <a:t>WhiteList</a:t>
            </a:r>
            <a:endParaRPr lang="en-US" sz="3200" dirty="0"/>
          </a:p>
        </p:txBody>
      </p:sp>
      <p:sp>
        <p:nvSpPr>
          <p:cNvPr id="7" name="Text Placeholder 6"/>
          <p:cNvSpPr>
            <a:spLocks noGrp="1"/>
          </p:cNvSpPr>
          <p:nvPr>
            <p:ph type="body" sz="quarter" idx="14"/>
          </p:nvPr>
        </p:nvSpPr>
        <p:spPr>
          <a:xfrm>
            <a:off x="1110357" y="17013"/>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435616" y="784893"/>
            <a:ext cx="7808846" cy="3846002"/>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WhiteList</a:t>
            </a:r>
            <a:r>
              <a:rPr lang="en-US" dirty="0"/>
              <a:t>:  a list of applications/files that will always be shown in the Applications Module</a:t>
            </a:r>
          </a:p>
          <a:p>
            <a:pPr lvl="1"/>
            <a:r>
              <a:rPr lang="en-US" dirty="0"/>
              <a:t>Specify any type of files: executables, documents, </a:t>
            </a:r>
            <a:r>
              <a:rPr lang="en-US" dirty="0" err="1"/>
              <a:t>etc</a:t>
            </a:r>
            <a:r>
              <a:rPr lang="en-US" dirty="0"/>
              <a:t> </a:t>
            </a:r>
          </a:p>
          <a:p>
            <a:pPr lvl="1"/>
            <a:r>
              <a:rPr lang="en-US" dirty="0"/>
              <a:t>Must include the full path of the file</a:t>
            </a:r>
          </a:p>
          <a:p>
            <a:pPr lvl="1"/>
            <a:r>
              <a:rPr lang="en-US" dirty="0"/>
              <a:t>If the listed file cannot be found in the specified path, it </a:t>
            </a:r>
            <a:r>
              <a:rPr lang="en-US"/>
              <a:t>will just </a:t>
            </a:r>
            <a:r>
              <a:rPr lang="en-US" dirty="0"/>
              <a:t>be ignored</a:t>
            </a:r>
          </a:p>
          <a:p>
            <a:r>
              <a:rPr lang="en-US" dirty="0"/>
              <a:t>Sample </a:t>
            </a:r>
            <a:r>
              <a:rPr lang="en-US" dirty="0" err="1"/>
              <a:t>WhiteList</a:t>
            </a:r>
            <a:endParaRPr lang="en-US" dirty="0"/>
          </a:p>
          <a:p>
            <a:pPr marL="741363" lvl="1" indent="0">
              <a:buNone/>
            </a:pPr>
            <a:r>
              <a:rPr lang="en-US" dirty="0"/>
              <a:t>&lt;</a:t>
            </a:r>
            <a:r>
              <a:rPr lang="en-US" dirty="0" err="1"/>
              <a:t>WhiteList</a:t>
            </a:r>
            <a:r>
              <a:rPr lang="en-US" dirty="0"/>
              <a:t>&gt;</a:t>
            </a:r>
          </a:p>
          <a:p>
            <a:pPr marL="1141413" lvl="2" indent="0">
              <a:buNone/>
            </a:pPr>
            <a:r>
              <a:rPr lang="en-US" dirty="0"/>
              <a:t>&lt;</a:t>
            </a:r>
            <a:r>
              <a:rPr lang="en-US" dirty="0" err="1"/>
              <a:t>FilePath</a:t>
            </a:r>
            <a:r>
              <a:rPr lang="en-US" dirty="0"/>
              <a:t>&gt;</a:t>
            </a:r>
          </a:p>
          <a:p>
            <a:pPr marL="1598613" lvl="3" indent="0">
              <a:buNone/>
            </a:pPr>
            <a:r>
              <a:rPr lang="en-US" dirty="0"/>
              <a:t>	&lt;File&gt;C:\Users\Jean\Desktop\mondopad2018.pptx&lt;/File&gt;</a:t>
            </a:r>
          </a:p>
          <a:p>
            <a:pPr marL="1598613" lvl="3" indent="0">
              <a:buNone/>
            </a:pPr>
            <a:r>
              <a:rPr lang="en-US" dirty="0"/>
              <a:t>	&lt;File&gt;C:\Users\jeans\Dropbox\BigConnect.exe&lt;/File&gt;</a:t>
            </a:r>
          </a:p>
          <a:p>
            <a:pPr marL="1141413" lvl="2" indent="0">
              <a:buNone/>
            </a:pPr>
            <a:r>
              <a:rPr lang="en-US" dirty="0"/>
              <a:t>&lt;/</a:t>
            </a:r>
            <a:r>
              <a:rPr lang="en-US" dirty="0" err="1"/>
              <a:t>FilePath</a:t>
            </a:r>
            <a:r>
              <a:rPr lang="en-US" dirty="0"/>
              <a:t>&gt;</a:t>
            </a:r>
          </a:p>
          <a:p>
            <a:pPr marL="741363" lvl="1" indent="0">
              <a:buNone/>
            </a:pPr>
            <a:r>
              <a:rPr lang="en-US" dirty="0"/>
              <a:t>&lt;/</a:t>
            </a:r>
            <a:r>
              <a:rPr lang="en-US" u="sng" dirty="0" err="1">
                <a:hlinkClick r:id="rId4"/>
              </a:rPr>
              <a:t>WhiteList</a:t>
            </a:r>
            <a:r>
              <a:rPr lang="en-US" dirty="0"/>
              <a:t>&gt;</a:t>
            </a:r>
          </a:p>
          <a:p>
            <a:pPr marL="400050" lvl="1" indent="0">
              <a:buNone/>
            </a:pPr>
            <a:r>
              <a:rPr lang="en-US" dirty="0"/>
              <a:t> </a:t>
            </a:r>
          </a:p>
          <a:p>
            <a:pPr marL="0" indent="0">
              <a:buNone/>
            </a:pPr>
            <a:r>
              <a:rPr lang="en-US" dirty="0"/>
              <a:t> </a:t>
            </a:r>
          </a:p>
        </p:txBody>
      </p:sp>
    </p:spTree>
    <p:extLst>
      <p:ext uri="{BB962C8B-B14F-4D97-AF65-F5344CB8AC3E}">
        <p14:creationId xmlns:p14="http://schemas.microsoft.com/office/powerpoint/2010/main" val="29800026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Configuration File - </a:t>
            </a:r>
            <a:r>
              <a:rPr lang="en-US" altLang="zh-CN" sz="3200" dirty="0" err="1"/>
              <a:t>BlackList</a:t>
            </a:r>
            <a:endParaRPr lang="en-US" sz="3200" dirty="0"/>
          </a:p>
        </p:txBody>
      </p:sp>
      <p:sp>
        <p:nvSpPr>
          <p:cNvPr id="7" name="Text Placeholder 6"/>
          <p:cNvSpPr>
            <a:spLocks noGrp="1"/>
          </p:cNvSpPr>
          <p:nvPr>
            <p:ph type="body" sz="quarter" idx="14"/>
          </p:nvPr>
        </p:nvSpPr>
        <p:spPr>
          <a:xfrm>
            <a:off x="1110357" y="62857"/>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435616" y="784893"/>
            <a:ext cx="7808846" cy="3846002"/>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err="1"/>
              <a:t>BlackList</a:t>
            </a:r>
            <a:r>
              <a:rPr lang="en-US" sz="1200" dirty="0"/>
              <a:t>:  a list of applications admin does not want MP users to access in Applications Module</a:t>
            </a:r>
          </a:p>
          <a:p>
            <a:r>
              <a:rPr lang="en-US" sz="1200" dirty="0"/>
              <a:t>Structures</a:t>
            </a:r>
          </a:p>
          <a:p>
            <a:pPr lvl="1"/>
            <a:r>
              <a:rPr lang="en-US" sz="1200" dirty="0" err="1"/>
              <a:t>FolderPath</a:t>
            </a:r>
            <a:r>
              <a:rPr lang="en-US" sz="1200" b="1" dirty="0"/>
              <a:t>:  </a:t>
            </a:r>
            <a:r>
              <a:rPr lang="en-US" sz="1200" dirty="0"/>
              <a:t>any application in the specified folder or its subfolders (recursive) will NOT show up in Applications Module, unless it is specified in the Whitelist.  Requires full path of the folder.</a:t>
            </a:r>
          </a:p>
          <a:p>
            <a:pPr lvl="1"/>
            <a:r>
              <a:rPr lang="en-US" sz="1200" dirty="0" err="1"/>
              <a:t>FilePath</a:t>
            </a:r>
            <a:r>
              <a:rPr lang="en-US" sz="1200" dirty="0"/>
              <a:t>:  any specified application will NOT show up in Applications Module, unless it is specified in the Whitelist.  Requires full path of the file.</a:t>
            </a:r>
          </a:p>
          <a:p>
            <a:pPr lvl="1"/>
            <a:r>
              <a:rPr lang="en-US" sz="1200" dirty="0" err="1"/>
              <a:t>FileName</a:t>
            </a:r>
            <a:r>
              <a:rPr lang="en-US" sz="1200" dirty="0"/>
              <a:t>:</a:t>
            </a:r>
            <a:r>
              <a:rPr lang="en-US" sz="1200" b="1" dirty="0"/>
              <a:t> </a:t>
            </a:r>
            <a:r>
              <a:rPr lang="en-US" sz="1200" dirty="0"/>
              <a:t>any specified application in the Start Menu will NOT show up in Applications Module, unless it is specified in the Whitelist.  </a:t>
            </a:r>
          </a:p>
          <a:p>
            <a:pPr lvl="2"/>
            <a:r>
              <a:rPr lang="en-US" sz="1200" dirty="0"/>
              <a:t>Only file name is required.  No path is required.</a:t>
            </a:r>
          </a:p>
          <a:p>
            <a:pPr lvl="1"/>
            <a:r>
              <a:rPr lang="en-US" sz="1200" dirty="0"/>
              <a:t>Contains:  if an app contains the specified keyword, the app will not be shown in the Applications Module, unless it is specified in the </a:t>
            </a:r>
            <a:r>
              <a:rPr lang="en-US" sz="1200" dirty="0" err="1"/>
              <a:t>WhiteList</a:t>
            </a:r>
            <a:r>
              <a:rPr lang="en-US" sz="1200" dirty="0"/>
              <a:t>.  </a:t>
            </a:r>
          </a:p>
          <a:p>
            <a:r>
              <a:rPr lang="en-US" sz="1200" dirty="0"/>
              <a:t>Sample </a:t>
            </a:r>
            <a:r>
              <a:rPr lang="en-US" sz="1200" dirty="0" err="1"/>
              <a:t>BlackList</a:t>
            </a:r>
            <a:endParaRPr lang="en-US" sz="1200" dirty="0"/>
          </a:p>
          <a:p>
            <a:pPr marL="0" indent="0">
              <a:buNone/>
            </a:pPr>
            <a:r>
              <a:rPr lang="en-US" sz="900" dirty="0"/>
              <a:t>	&lt;</a:t>
            </a:r>
            <a:r>
              <a:rPr lang="en-US" sz="900" u="sng" dirty="0" err="1">
                <a:hlinkClick r:id="rId4"/>
              </a:rPr>
              <a:t>BlackList</a:t>
            </a:r>
            <a:r>
              <a:rPr lang="en-US" sz="900" dirty="0"/>
              <a:t>&gt;           </a:t>
            </a:r>
          </a:p>
          <a:p>
            <a:pPr marL="0" indent="0">
              <a:buNone/>
            </a:pPr>
            <a:r>
              <a:rPr lang="en-US" sz="900" dirty="0"/>
              <a:t>		&lt;</a:t>
            </a:r>
            <a:r>
              <a:rPr lang="en-US" sz="900" dirty="0" err="1"/>
              <a:t>FolderPath</a:t>
            </a:r>
            <a:r>
              <a:rPr lang="en-US" sz="900" dirty="0"/>
              <a:t>&gt;    &lt;Folder&gt;C:\</a:t>
            </a:r>
            <a:r>
              <a:rPr lang="en-US" sz="900" u="sng" dirty="0">
                <a:hlinkClick r:id="rId5"/>
              </a:rPr>
              <a:t>ProgramData</a:t>
            </a:r>
            <a:r>
              <a:rPr lang="en-US" sz="900" dirty="0"/>
              <a:t>\Microsoft\Windows\Start Menu\Programs\Accessories\&lt;/Folder&gt;	&lt;/</a:t>
            </a:r>
            <a:r>
              <a:rPr lang="en-US" sz="900" dirty="0" err="1"/>
              <a:t>FolderPath</a:t>
            </a:r>
            <a:r>
              <a:rPr lang="en-US" sz="900" dirty="0"/>
              <a:t>&gt;</a:t>
            </a:r>
          </a:p>
          <a:p>
            <a:pPr marL="0" indent="0">
              <a:buNone/>
            </a:pPr>
            <a:r>
              <a:rPr lang="en-US" sz="900" dirty="0"/>
              <a:t>		&lt;</a:t>
            </a:r>
            <a:r>
              <a:rPr lang="en-US" sz="900" dirty="0" err="1"/>
              <a:t>FilePath</a:t>
            </a:r>
            <a:r>
              <a:rPr lang="en-US" sz="900" dirty="0"/>
              <a:t>&gt;   &lt;File&gt;%APPDATA%\Microsoft\Windows\Start Menu\Programs\Windows PowerShell\Windows PowerShell (x86).</a:t>
            </a:r>
            <a:r>
              <a:rPr lang="en-US" sz="900" dirty="0" err="1"/>
              <a:t>lnk</a:t>
            </a:r>
            <a:r>
              <a:rPr lang="en-US" sz="900" dirty="0"/>
              <a:t>&lt;/File&gt;   &lt;/</a:t>
            </a:r>
            <a:r>
              <a:rPr lang="en-US" sz="900" dirty="0" err="1"/>
              <a:t>FilePath</a:t>
            </a:r>
            <a:r>
              <a:rPr lang="en-US" sz="900" dirty="0"/>
              <a:t>&gt;</a:t>
            </a:r>
          </a:p>
          <a:p>
            <a:pPr marL="0" indent="0">
              <a:buNone/>
            </a:pPr>
            <a:r>
              <a:rPr lang="en-US" sz="900" dirty="0"/>
              <a:t>		&lt;</a:t>
            </a:r>
            <a:r>
              <a:rPr lang="en-US" sz="900" dirty="0" err="1"/>
              <a:t>FileName</a:t>
            </a:r>
            <a:r>
              <a:rPr lang="en-US" sz="900" dirty="0"/>
              <a:t>&gt;  &lt;Item&gt;CCF </a:t>
            </a:r>
            <a:r>
              <a:rPr lang="en-US" sz="900" dirty="0" err="1"/>
              <a:t>Manager.lnk</a:t>
            </a:r>
            <a:r>
              <a:rPr lang="en-US" sz="900" dirty="0"/>
              <a:t>&lt;/Item&gt; &lt;/</a:t>
            </a:r>
            <a:r>
              <a:rPr lang="en-US" sz="900" dirty="0" err="1"/>
              <a:t>FileName</a:t>
            </a:r>
            <a:r>
              <a:rPr lang="en-US" sz="900" dirty="0"/>
              <a:t>&gt;</a:t>
            </a:r>
          </a:p>
          <a:p>
            <a:pPr marL="0" indent="0">
              <a:buNone/>
            </a:pPr>
            <a:r>
              <a:rPr lang="en-US" sz="900" dirty="0"/>
              <a:t>		&lt;Contains&gt;   &lt;Item&gt;Uninstall&lt;/Item&gt; &lt;/Contains&gt;</a:t>
            </a:r>
          </a:p>
          <a:p>
            <a:pPr marL="0" indent="0">
              <a:buNone/>
            </a:pPr>
            <a:r>
              <a:rPr lang="en-US" sz="900" dirty="0"/>
              <a:t>	&lt;/</a:t>
            </a:r>
            <a:r>
              <a:rPr lang="en-US" sz="900" dirty="0" err="1"/>
              <a:t>BlackList</a:t>
            </a:r>
            <a:r>
              <a:rPr lang="en-US" sz="900" dirty="0"/>
              <a:t>&gt;</a:t>
            </a:r>
          </a:p>
          <a:p>
            <a:pPr marL="0" indent="0">
              <a:buNone/>
            </a:pPr>
            <a:r>
              <a:rPr lang="en-US" dirty="0"/>
              <a:t> </a:t>
            </a:r>
          </a:p>
          <a:p>
            <a:pPr marL="0" indent="0">
              <a:buNone/>
            </a:pPr>
            <a:endParaRPr lang="en-US" dirty="0"/>
          </a:p>
          <a:p>
            <a:pPr marL="741363" lvl="1" indent="0">
              <a:buNone/>
            </a:pPr>
            <a:endParaRPr lang="en-US" dirty="0"/>
          </a:p>
          <a:p>
            <a:pPr marL="400050" lvl="1" indent="0">
              <a:buNone/>
            </a:pPr>
            <a:r>
              <a:rPr lang="en-US" dirty="0"/>
              <a:t> </a:t>
            </a:r>
          </a:p>
          <a:p>
            <a:pPr marL="0" indent="0">
              <a:buNone/>
            </a:pPr>
            <a:r>
              <a:rPr lang="en-US" dirty="0"/>
              <a:t> </a:t>
            </a:r>
          </a:p>
        </p:txBody>
      </p:sp>
    </p:spTree>
    <p:extLst>
      <p:ext uri="{BB962C8B-B14F-4D97-AF65-F5344CB8AC3E}">
        <p14:creationId xmlns:p14="http://schemas.microsoft.com/office/powerpoint/2010/main" val="2485405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Settings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Server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Internet Email</a:t>
            </a:r>
          </a:p>
          <a:p>
            <a:r>
              <a:rPr lang="en-US" sz="900" dirty="0" smtClean="0">
                <a:solidFill>
                  <a:schemeClr val="dk1"/>
                </a:solidFill>
                <a:latin typeface="Arial" panose="020B0604020202020204" pitchFamily="34" charset="0"/>
                <a:cs typeface="Arial" panose="020B0604020202020204" pitchFamily="34" charset="0"/>
              </a:rPr>
              <a:t>Manual account setup depending on specific setting of internet email service.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See Internet Email Service website for setup.</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1572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Settings </a:t>
            </a:r>
            <a:r>
              <a:rPr lang="en-US" altLang="zh-CN" sz="3200" dirty="0"/>
              <a:t>Module</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Settings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080" y="1058705"/>
            <a:ext cx="6400800" cy="3600450"/>
          </a:xfrm>
          <a:prstGeom prst="rect">
            <a:avLst/>
          </a:prstGeom>
        </p:spPr>
      </p:pic>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393997"/>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Settings Module</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Access on primary screen to log in to the Browser Admin page</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Admin Login (if running kiosk mode)</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Log Off User, Reboot and Shutdown are configurable to show or not in Browser Admin</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About is visible in Personal Mode Only</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Help </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9909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Settings </a:t>
            </a:r>
            <a:r>
              <a:rPr lang="en-US" altLang="zh-CN" sz="3200" dirty="0"/>
              <a:t>Module</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Settings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080" y="1058705"/>
            <a:ext cx="6400800" cy="3600450"/>
          </a:xfrm>
          <a:prstGeom prst="rect">
            <a:avLst/>
          </a:prstGeom>
        </p:spPr>
      </p:pic>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Settings About</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Mondopad Version</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Windows Version and Build</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Shows if SW Maintenance License is valid for updates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Check for Updates (if SW Maintenance License is current it looks at the update server for available updates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Input SW Plan Key – allows user to enter purchase SW Maintenance key to reactivate SW Updates </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28645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Reset Meeting</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Reset Meeting</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Reset Meeting</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Closes all open Documents Files</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Closes all Open Whiteboard sessions</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Terminates open video or whiteboard collaboration sessions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Resets/changes access code</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Input SW Plan Key – allows user to enter purchase SW Maintenance key to reactivate SW Updates </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2157714" y="1295559"/>
            <a:ext cx="4828571" cy="2552381"/>
          </a:xfrm>
          <a:prstGeom prst="rect">
            <a:avLst/>
          </a:prstGeom>
        </p:spPr>
      </p:pic>
      <p:sp>
        <p:nvSpPr>
          <p:cNvPr id="9" name="Speech Bubble: Rectangle 14">
            <a:extLst>
              <a:ext uri="{FF2B5EF4-FFF2-40B4-BE49-F238E27FC236}">
                <a16:creationId xmlns:a16="http://schemas.microsoft.com/office/drawing/2014/main" id="{48D4DC44-9F47-4270-9A0C-13E0833B92E8}"/>
              </a:ext>
            </a:extLst>
          </p:cNvPr>
          <p:cNvSpPr/>
          <p:nvPr/>
        </p:nvSpPr>
        <p:spPr>
          <a:xfrm>
            <a:off x="7621428"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Reset Meeting</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0" lvl="1">
              <a:spcAft>
                <a:spcPts val="600"/>
              </a:spcAft>
            </a:pPr>
            <a:r>
              <a:rPr lang="en-US" sz="900" dirty="0" smtClean="0">
                <a:solidFill>
                  <a:schemeClr val="dk1"/>
                </a:solidFill>
                <a:latin typeface="Arial" panose="020B0604020202020204" pitchFamily="34" charset="0"/>
                <a:cs typeface="Arial" panose="020B0604020202020204" pitchFamily="34" charset="0"/>
              </a:rPr>
              <a:t>Browser Admin Options: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Closing 3</a:t>
            </a:r>
            <a:r>
              <a:rPr lang="en-US" sz="900" baseline="30000" dirty="0" smtClean="0">
                <a:solidFill>
                  <a:schemeClr val="dk1"/>
                </a:solidFill>
                <a:latin typeface="Arial" panose="020B0604020202020204" pitchFamily="34" charset="0"/>
                <a:cs typeface="Arial" panose="020B0604020202020204" pitchFamily="34" charset="0"/>
              </a:rPr>
              <a:t>rd</a:t>
            </a:r>
            <a:r>
              <a:rPr lang="en-US" sz="900" dirty="0" smtClean="0">
                <a:solidFill>
                  <a:schemeClr val="dk1"/>
                </a:solidFill>
                <a:latin typeface="Arial" panose="020B0604020202020204" pitchFamily="34" charset="0"/>
                <a:cs typeface="Arial" panose="020B0604020202020204" pitchFamily="34" charset="0"/>
              </a:rPr>
              <a:t> party Applications opened inside Mondopad</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Clear web Browsing history</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Auto Reset to Home page (time values for automatic Reset Meeting)</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12992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Schedule</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Schedule</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Schedule</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Microsoft Exchange or Office 365 account information </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Should be account setup specific for each Mondopad (account could be used for emailing attachments as well)</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Shows Mondopad schedule</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216" y="1295559"/>
            <a:ext cx="4537566" cy="2552381"/>
          </a:xfrm>
          <a:prstGeom prst="rect">
            <a:avLst/>
          </a:prstGeom>
        </p:spPr>
      </p:pic>
    </p:spTree>
    <p:extLst>
      <p:ext uri="{BB962C8B-B14F-4D97-AF65-F5344CB8AC3E}">
        <p14:creationId xmlns:p14="http://schemas.microsoft.com/office/powerpoint/2010/main" val="273258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Settings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Server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Microsoft Office 365 or Exchange Account Email</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Manual account setup depending on company specific setting of service.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Contact Company IT department for account and setup details.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Note: Exchange account requires the account is setup as a EWS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5"/>
          <a:stretch>
            <a:fillRect/>
          </a:stretch>
        </p:blipFill>
        <p:spPr>
          <a:xfrm>
            <a:off x="6530718" y="2212726"/>
            <a:ext cx="2396014" cy="1064895"/>
          </a:xfrm>
          <a:prstGeom prst="rect">
            <a:avLst/>
          </a:prstGeom>
        </p:spPr>
      </p:pic>
    </p:spTree>
    <p:extLst>
      <p:ext uri="{BB962C8B-B14F-4D97-AF65-F5344CB8AC3E}">
        <p14:creationId xmlns:p14="http://schemas.microsoft.com/office/powerpoint/2010/main" val="556704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Contact Editor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5398"/>
            <a:ext cx="1432047" cy="316014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Contact Editor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You can manually enter email addresses in the left side window separate entry for each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You can import a CSV or text file list to import email contacts.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Note: import file should include email address separated by line breaks (1 email per line in the file)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75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Home Page</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5398"/>
            <a:ext cx="1432047" cy="316014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Home Screen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 </a:t>
            </a:r>
            <a:r>
              <a:rPr lang="en-US" sz="900" dirty="0">
                <a:solidFill>
                  <a:schemeClr val="dk1"/>
                </a:solidFill>
                <a:latin typeface="Arial" panose="020B0604020202020204" pitchFamily="34" charset="0"/>
                <a:cs typeface="Arial" panose="020B0604020202020204" pitchFamily="34" charset="0"/>
              </a:rPr>
              <a:t>the toolbar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if unchecked none of the 3 items in the list show up on the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“Getting Started” either shows or hides the ICON on the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“Schedule” either shows or hides the ICON on the home page</a:t>
            </a:r>
          </a:p>
          <a:p>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0">
            <a:extLst>
              <a:ext uri="{FF2B5EF4-FFF2-40B4-BE49-F238E27FC236}">
                <a16:creationId xmlns:a16="http://schemas.microsoft.com/office/drawing/2014/main" id="{92A82037-67AB-4A0E-91F2-6EF79A2C08C0}"/>
              </a:ext>
            </a:extLst>
          </p:cNvPr>
          <p:cNvSpPr/>
          <p:nvPr/>
        </p:nvSpPr>
        <p:spPr>
          <a:xfrm>
            <a:off x="7484407" y="1123036"/>
            <a:ext cx="1432047" cy="316014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Home Screen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 </a:t>
            </a:r>
            <a:r>
              <a:rPr lang="en-US" sz="900" dirty="0">
                <a:solidFill>
                  <a:schemeClr val="dk1"/>
                </a:solidFill>
                <a:latin typeface="Arial" panose="020B0604020202020204" pitchFamily="34" charset="0"/>
                <a:cs typeface="Arial" panose="020B0604020202020204" pitchFamily="34" charset="0"/>
              </a:rPr>
              <a:t>the toolbar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“Video” either shows or hides a small image video that plays on the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If checked options are “Auto Play”, Upload Video (customer own video Max size 2GB) and Video Name (name of uploaded video)</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9701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Whiteboard Collaboration</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5397"/>
            <a:ext cx="1432047" cy="365789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Whiteboard Collaboration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Collaboration Server</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Leave this alone. It will default to the CONX infocus.net bridge account if customer is using infocus.net</a:t>
            </a:r>
          </a:p>
          <a:p>
            <a:r>
              <a:rPr lang="en-US" sz="900" dirty="0" smtClean="0">
                <a:solidFill>
                  <a:schemeClr val="dk1"/>
                </a:solidFill>
                <a:latin typeface="Arial" panose="020B0604020202020204" pitchFamily="34" charset="0"/>
                <a:cs typeface="Arial" panose="020B0604020202020204" pitchFamily="34" charset="0"/>
              </a:rPr>
              <a:t>Whiteboard Collaboration Server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Leave these fields alone. </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Note: These options will be available for changing for customers with Onsite Premise CONX Servers</a:t>
            </a:r>
          </a:p>
          <a:p>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320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Dual Display</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924501"/>
            <a:ext cx="1432047" cy="38310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Dual Display</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Dual Display</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Display on Second Display:</a:t>
            </a:r>
          </a:p>
          <a:p>
            <a:r>
              <a:rPr lang="en-US" sz="900" dirty="0" smtClean="0">
                <a:solidFill>
                  <a:schemeClr val="dk1"/>
                </a:solidFill>
                <a:latin typeface="Arial" panose="020B0604020202020204" pitchFamily="34" charset="0"/>
                <a:cs typeface="Arial" panose="020B0604020202020204" pitchFamily="34" charset="0"/>
              </a:rPr>
              <a:t>Whiteboard, Documents or Video Meeting</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Option radio buttons: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Module can be displayed only on 1 screen but moved </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Module can be displayed on both screens at the same time but not movable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 Cast Default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In Dual Display Cast Module defaults to either the Second display or the Primary display</a:t>
            </a:r>
          </a:p>
          <a:p>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721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Background</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3609"/>
            <a:ext cx="1432047" cy="326912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Background</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Current Background shows selected background in use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Custom Background shows available uploaded background screens the customer can select as their default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Upload Customer Custom Background (depending on panel the image should be 4k or 1080) acceptable formats .jpg, .jpeg and .</a:t>
            </a:r>
            <a:r>
              <a:rPr lang="en-US" sz="900" dirty="0" err="1" smtClean="0">
                <a:solidFill>
                  <a:schemeClr val="dk1"/>
                </a:solidFill>
                <a:latin typeface="Arial" panose="020B0604020202020204" pitchFamily="34" charset="0"/>
                <a:cs typeface="Arial" panose="020B0604020202020204" pitchFamily="34" charset="0"/>
              </a:rPr>
              <a:t>png</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854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Manage Local Files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3609"/>
            <a:ext cx="1432047" cy="326912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Manage Local Files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Allows Admin to set pins for folders as well as perform manual file management cleanup as necessary </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330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Network</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3609"/>
            <a:ext cx="1432047" cy="326912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Network</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Network settings should not be managed through this portal.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Have the customer configure the Network settings through Windows and it will pass through to Mondopad.</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0">
            <a:extLst>
              <a:ext uri="{FF2B5EF4-FFF2-40B4-BE49-F238E27FC236}">
                <a16:creationId xmlns:a16="http://schemas.microsoft.com/office/drawing/2014/main" id="{92A82037-67AB-4A0E-91F2-6EF79A2C08C0}"/>
              </a:ext>
            </a:extLst>
          </p:cNvPr>
          <p:cNvSpPr/>
          <p:nvPr/>
        </p:nvSpPr>
        <p:spPr>
          <a:xfrm>
            <a:off x="7484406" y="1123609"/>
            <a:ext cx="1432047" cy="3725864"/>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Network</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There </a:t>
            </a:r>
            <a:r>
              <a:rPr lang="en-US" sz="900" dirty="0">
                <a:solidFill>
                  <a:schemeClr val="dk1"/>
                </a:solidFill>
                <a:latin typeface="Arial" panose="020B0604020202020204" pitchFamily="34" charset="0"/>
                <a:cs typeface="Arial" panose="020B0604020202020204" pitchFamily="34" charset="0"/>
              </a:rPr>
              <a:t>are though three functional options that can be set: </a:t>
            </a:r>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Video Meeting traffic – ether Follow Windows preferences or set to Lan or WiFi</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to Mondopad Invite </a:t>
            </a:r>
            <a:r>
              <a:rPr lang="en-US" sz="900" dirty="0">
                <a:solidFill>
                  <a:schemeClr val="dk1"/>
                </a:solidFill>
                <a:latin typeface="Arial" panose="020B0604020202020204" pitchFamily="34" charset="0"/>
                <a:cs typeface="Arial" panose="020B0604020202020204" pitchFamily="34" charset="0"/>
              </a:rPr>
              <a:t>traffic – ether Follow Windows preferences or set to Lan or </a:t>
            </a:r>
            <a:r>
              <a:rPr lang="en-US" sz="900" dirty="0" smtClean="0">
                <a:solidFill>
                  <a:schemeClr val="dk1"/>
                </a:solidFill>
                <a:latin typeface="Arial" panose="020B0604020202020204" pitchFamily="34" charset="0"/>
                <a:cs typeface="Arial" panose="020B0604020202020204" pitchFamily="34" charset="0"/>
              </a:rPr>
              <a:t>WiFi</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Whiteboard local QR Code traffic </a:t>
            </a:r>
            <a:r>
              <a:rPr lang="en-US" sz="900" dirty="0">
                <a:solidFill>
                  <a:schemeClr val="dk1"/>
                </a:solidFill>
                <a:latin typeface="Arial" panose="020B0604020202020204" pitchFamily="34" charset="0"/>
                <a:cs typeface="Arial" panose="020B0604020202020204" pitchFamily="34" charset="0"/>
              </a:rPr>
              <a:t>– ether </a:t>
            </a:r>
            <a:r>
              <a:rPr lang="en-US" sz="900" dirty="0" smtClean="0">
                <a:solidFill>
                  <a:schemeClr val="dk1"/>
                </a:solidFill>
                <a:latin typeface="Arial" panose="020B0604020202020204" pitchFamily="34" charset="0"/>
                <a:cs typeface="Arial" panose="020B0604020202020204" pitchFamily="34" charset="0"/>
              </a:rPr>
              <a:t>set </a:t>
            </a:r>
            <a:r>
              <a:rPr lang="en-US" sz="900" dirty="0">
                <a:solidFill>
                  <a:schemeClr val="dk1"/>
                </a:solidFill>
                <a:latin typeface="Arial" panose="020B0604020202020204" pitchFamily="34" charset="0"/>
                <a:cs typeface="Arial" panose="020B0604020202020204" pitchFamily="34" charset="0"/>
              </a:rPr>
              <a:t>to Lan or WiFi</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3" name="Straight Arrow Connector 2"/>
          <p:cNvCxnSpPr/>
          <p:nvPr/>
        </p:nvCxnSpPr>
        <p:spPr>
          <a:xfrm flipH="1">
            <a:off x="4641368" y="1658532"/>
            <a:ext cx="2843038" cy="277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80226" y="2191212"/>
            <a:ext cx="2234397" cy="7953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136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82508"/>
            <a:ext cx="9144000" cy="584131"/>
          </a:xfrm>
        </p:spPr>
        <p:txBody>
          <a:bodyPr/>
          <a:lstStyle/>
          <a:p>
            <a:r>
              <a:rPr lang="en-US" dirty="0" smtClean="0"/>
              <a:t>What's New</a:t>
            </a:r>
            <a:endParaRPr lang="en-US" dirty="0"/>
          </a:p>
        </p:txBody>
      </p:sp>
      <p:sp>
        <p:nvSpPr>
          <p:cNvPr id="3" name="Content Placeholder 2"/>
          <p:cNvSpPr>
            <a:spLocks noGrp="1"/>
          </p:cNvSpPr>
          <p:nvPr>
            <p:ph sz="quarter" idx="13"/>
          </p:nvPr>
        </p:nvSpPr>
        <p:spPr>
          <a:xfrm>
            <a:off x="821376" y="1071769"/>
            <a:ext cx="7311833" cy="3419790"/>
          </a:xfrm>
        </p:spPr>
        <p:txBody>
          <a:bodyPr/>
          <a:lstStyle/>
          <a:p>
            <a:pPr lvl="1"/>
            <a:r>
              <a:rPr lang="en-US" sz="1600" dirty="0" smtClean="0"/>
              <a:t>Home Screen </a:t>
            </a:r>
          </a:p>
          <a:p>
            <a:pPr lvl="2"/>
            <a:r>
              <a:rPr lang="en-US" sz="1600" dirty="0" smtClean="0"/>
              <a:t>New Ultra Background</a:t>
            </a:r>
          </a:p>
          <a:p>
            <a:pPr lvl="2"/>
            <a:r>
              <a:rPr lang="en-US" sz="1600" dirty="0" smtClean="0"/>
              <a:t>Bottom Toolbar Customizable for User Usage</a:t>
            </a:r>
          </a:p>
          <a:p>
            <a:pPr lvl="1"/>
            <a:r>
              <a:rPr lang="en-US" sz="1600" dirty="0" smtClean="0"/>
              <a:t>Documents</a:t>
            </a:r>
          </a:p>
          <a:p>
            <a:pPr lvl="2"/>
            <a:r>
              <a:rPr lang="en-US" sz="1600" dirty="0" smtClean="0"/>
              <a:t>Added support for Mapped drives now for both Domain/Non-Domain accts </a:t>
            </a:r>
          </a:p>
          <a:p>
            <a:pPr lvl="1"/>
            <a:r>
              <a:rPr lang="en-US" sz="1600" dirty="0" smtClean="0"/>
              <a:t>Browser</a:t>
            </a:r>
          </a:p>
          <a:p>
            <a:pPr lvl="2"/>
            <a:r>
              <a:rPr lang="en-US" sz="1600" dirty="0" smtClean="0"/>
              <a:t>Updated Chromium – Supports Google Apps and much more</a:t>
            </a:r>
          </a:p>
          <a:p>
            <a:pPr lvl="1"/>
            <a:r>
              <a:rPr lang="en-US" sz="1600" dirty="0" smtClean="0"/>
              <a:t>Office365</a:t>
            </a:r>
          </a:p>
          <a:p>
            <a:pPr lvl="2"/>
            <a:r>
              <a:rPr lang="en-US" sz="1600" dirty="0" smtClean="0"/>
              <a:t>Office 365 Login providing Online User Account App Access</a:t>
            </a:r>
          </a:p>
          <a:p>
            <a:pPr lvl="2"/>
            <a:r>
              <a:rPr lang="en-US" sz="1600" dirty="0" smtClean="0"/>
              <a:t>QR Code for NEW Mondopad Phone login app for Android &amp; iPhone quick login access</a:t>
            </a:r>
          </a:p>
        </p:txBody>
      </p:sp>
    </p:spTree>
    <p:extLst>
      <p:ext uri="{BB962C8B-B14F-4D97-AF65-F5344CB8AC3E}">
        <p14:creationId xmlns:p14="http://schemas.microsoft.com/office/powerpoint/2010/main" val="42735465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Wireless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88201" y="1271823"/>
            <a:ext cx="1432047" cy="197900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Wireless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 available WiFi connections and if connected shows which Mondopad is connected to.</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0">
            <a:extLst>
              <a:ext uri="{FF2B5EF4-FFF2-40B4-BE49-F238E27FC236}">
                <a16:creationId xmlns:a16="http://schemas.microsoft.com/office/drawing/2014/main" id="{92A82037-67AB-4A0E-91F2-6EF79A2C08C0}"/>
              </a:ext>
            </a:extLst>
          </p:cNvPr>
          <p:cNvSpPr/>
          <p:nvPr/>
        </p:nvSpPr>
        <p:spPr>
          <a:xfrm>
            <a:off x="7490189" y="760333"/>
            <a:ext cx="1432047" cy="411164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Wireless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Shows if Mondopad Hotspot is running and also the user to stop the Hotspot to change its name or settings.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SSID: Name the Hotspot broadcasts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Security Key: External device connection access code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Share Adapter: Changed from No internet sharing to any the available networks if connecting with older IOS  devices. IOS 7 or above does not require this.</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3" name="Straight Arrow Connector 2"/>
          <p:cNvCxnSpPr/>
          <p:nvPr/>
        </p:nvCxnSpPr>
        <p:spPr>
          <a:xfrm flipH="1">
            <a:off x="4641368" y="3039591"/>
            <a:ext cx="2843038" cy="211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100477" y="2261327"/>
            <a:ext cx="20337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5046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Schedule</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20370" y="1123211"/>
            <a:ext cx="1432047" cy="2433211"/>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Schedule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Setup with Microsoft Exchange or Office 365 account details. The account should be </a:t>
            </a:r>
            <a:r>
              <a:rPr lang="en-US" sz="900" dirty="0">
                <a:solidFill>
                  <a:schemeClr val="tx1">
                    <a:lumMod val="50000"/>
                  </a:schemeClr>
                </a:solidFill>
                <a:latin typeface="Arial" panose="020B0604020202020204" pitchFamily="34" charset="0"/>
                <a:cs typeface="Arial" panose="020B0604020202020204" pitchFamily="34" charset="0"/>
              </a:rPr>
              <a:t>unique</a:t>
            </a:r>
            <a:r>
              <a:rPr lang="en-US" sz="900" dirty="0" smtClean="0">
                <a:solidFill>
                  <a:schemeClr val="dk1"/>
                </a:solidFill>
                <a:latin typeface="Arial" panose="020B0604020202020204" pitchFamily="34" charset="0"/>
                <a:cs typeface="Arial" panose="020B0604020202020204" pitchFamily="34" charset="0"/>
              </a:rPr>
              <a:t> setup specifically for this Mondopad.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Used to show Mondopad schedule</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a:off x="1100477" y="2261327"/>
            <a:ext cx="20337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3596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SIP Accounts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1998" y="820405"/>
            <a:ext cx="1432047" cy="4039282"/>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SIP Accounts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Default is Mondopad InFocus Account (auto provisioned infocu.net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Can select Add SIP Account button to add their own SIP account service information if they use another SIP service.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Account is having troubles registering or making calls try changing the SIP Provisioning check box to unchecked. Then change the Transport from TCP to TLS and select “Save” at the top. Now retry</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a:off x="1269361" y="1561338"/>
            <a:ext cx="2117072" cy="305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969165" y="2369584"/>
            <a:ext cx="1969527" cy="1174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269361" y="2609682"/>
            <a:ext cx="1743103" cy="7455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280221" y="3106168"/>
            <a:ext cx="1732243" cy="27787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6045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Daytime Power Management</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1997" y="1125397"/>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Daytime Power Management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Daytime Power Management Hours checkbox: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unchecked Mondopad power management is disabled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checked enables Mondopad Daytime Power Management Keep Alive heartbeat to Windows.</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780226" y="1923393"/>
            <a:ext cx="2158466" cy="1082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peech Bubble: Rectangle 10">
            <a:extLst>
              <a:ext uri="{FF2B5EF4-FFF2-40B4-BE49-F238E27FC236}">
                <a16:creationId xmlns:a16="http://schemas.microsoft.com/office/drawing/2014/main" id="{92A82037-67AB-4A0E-91F2-6EF79A2C08C0}"/>
              </a:ext>
            </a:extLst>
          </p:cNvPr>
          <p:cNvSpPr/>
          <p:nvPr/>
        </p:nvSpPr>
        <p:spPr>
          <a:xfrm>
            <a:off x="7488447" y="1099506"/>
            <a:ext cx="1432047" cy="373428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Daytime Power Management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Check the Days and hours that it will be active.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Time:</a:t>
            </a:r>
          </a:p>
          <a:p>
            <a:r>
              <a:rPr lang="en-US" sz="900" dirty="0" smtClean="0">
                <a:solidFill>
                  <a:schemeClr val="dk1"/>
                </a:solidFill>
                <a:latin typeface="Arial" panose="020B0604020202020204" pitchFamily="34" charset="0"/>
                <a:cs typeface="Arial" panose="020B0604020202020204" pitchFamily="34" charset="0"/>
              </a:rPr>
              <a:t>First is the start time Second is the stop time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Between these hour ranges the keep alive heartbeat will be active.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After and before the Time range the system defaults to Windows Power Management settings.</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4" name="Straight Arrow Connector 13"/>
          <p:cNvCxnSpPr/>
          <p:nvPr/>
        </p:nvCxnSpPr>
        <p:spPr>
          <a:xfrm flipH="1">
            <a:off x="4075607" y="2099967"/>
            <a:ext cx="3412840" cy="27609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704430" y="2099967"/>
            <a:ext cx="2779976"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9705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Import/Export Settings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6039" y="1099506"/>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Import/Export Settings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Export Button exports the Browser Admin settings to a Microsoft Excel Spreadsheet.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Requires Microsoft Excel is installed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Exports everything except SIP and EMAIL settings which need to be unique per Mondopad</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1235476" y="2183870"/>
            <a:ext cx="1703216" cy="54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Speech Bubble: Rectangle 10">
            <a:extLst>
              <a:ext uri="{FF2B5EF4-FFF2-40B4-BE49-F238E27FC236}">
                <a16:creationId xmlns:a16="http://schemas.microsoft.com/office/drawing/2014/main" id="{92A82037-67AB-4A0E-91F2-6EF79A2C08C0}"/>
              </a:ext>
            </a:extLst>
          </p:cNvPr>
          <p:cNvSpPr/>
          <p:nvPr/>
        </p:nvSpPr>
        <p:spPr>
          <a:xfrm>
            <a:off x="7484406" y="1099506"/>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Import/Export Settings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Import Button imports a previously exported Mondopad settings Excel file to setup the Mondopad with the settings saved to the exported file used.</a:t>
            </a: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5" name="Straight Arrow Connector 14"/>
          <p:cNvCxnSpPr/>
          <p:nvPr/>
        </p:nvCxnSpPr>
        <p:spPr>
          <a:xfrm flipH="1">
            <a:off x="3970535" y="2183870"/>
            <a:ext cx="3596913" cy="27555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6813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Software Update</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6039" y="1099506"/>
            <a:ext cx="1399876" cy="37342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Software Update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Software Update Configuration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Informs user status of their Mondopad Software Maintenance Plan either Active or Expired</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Update Server URL – Do not change – if this is changed it can be Reset to defaults by selecting the Reset URL button</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1235476" y="1805498"/>
            <a:ext cx="1703216" cy="54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110402" y="2012044"/>
            <a:ext cx="1828290" cy="15008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Speech Bubble: Rectangle 10">
            <a:extLst>
              <a:ext uri="{FF2B5EF4-FFF2-40B4-BE49-F238E27FC236}">
                <a16:creationId xmlns:a16="http://schemas.microsoft.com/office/drawing/2014/main" id="{92A82037-67AB-4A0E-91F2-6EF79A2C08C0}"/>
              </a:ext>
            </a:extLst>
          </p:cNvPr>
          <p:cNvSpPr/>
          <p:nvPr/>
        </p:nvSpPr>
        <p:spPr>
          <a:xfrm>
            <a:off x="7488448" y="1090974"/>
            <a:ext cx="1399876" cy="3742822"/>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Software Update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Check for Updates goes out to the update server and checks for Mondopad Software Application suite updates and if the license is active asks if the user wants to install the update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If the license is expired and the customer purchases a license key the “Input Software Maintenance Plan Key” button allows them to enter the key and reactivate the plan.</a:t>
            </a: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5" name="Straight Arrow Connector 14"/>
          <p:cNvCxnSpPr/>
          <p:nvPr/>
        </p:nvCxnSpPr>
        <p:spPr>
          <a:xfrm flipH="1" flipV="1">
            <a:off x="3808949" y="2226091"/>
            <a:ext cx="3751659" cy="99638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9893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Change Access Code</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1998" y="1528328"/>
            <a:ext cx="1399876" cy="2671606"/>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Change Access Code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Change Admin Access Code allows the user to set their own administrative access code to limit access to changing settings.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Default access code is 1111 </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V="1">
            <a:off x="1345678" y="1826360"/>
            <a:ext cx="1535462" cy="525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1540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About</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099506"/>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4081" y="1108752"/>
            <a:ext cx="1399876" cy="3624496"/>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About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Serial Number used for Auto Provisioned SIP and Email</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Software Module Versions</a:t>
            </a:r>
            <a:endParaRPr lang="en-US" sz="900" dirty="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Reset Registration</a:t>
            </a:r>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Resets the Mondopad Registration and clears the Mondopad Serial number.</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The seral number should pull from the BIOS if not enter the Mondopad Serial Number and select “Save”</a:t>
            </a: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a:off x="1157501" y="1750920"/>
            <a:ext cx="1790331" cy="151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157501" y="2921002"/>
            <a:ext cx="1849553" cy="29758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088904" y="1926570"/>
            <a:ext cx="1849552" cy="129201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Speech Bubble: Rectangle 10">
            <a:extLst>
              <a:ext uri="{FF2B5EF4-FFF2-40B4-BE49-F238E27FC236}">
                <a16:creationId xmlns:a16="http://schemas.microsoft.com/office/drawing/2014/main" id="{92A82037-67AB-4A0E-91F2-6EF79A2C08C0}"/>
              </a:ext>
            </a:extLst>
          </p:cNvPr>
          <p:cNvSpPr/>
          <p:nvPr/>
        </p:nvSpPr>
        <p:spPr>
          <a:xfrm>
            <a:off x="7486489" y="1094985"/>
            <a:ext cx="1399876" cy="331374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About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Factory Default</a:t>
            </a:r>
          </a:p>
          <a:p>
            <a:r>
              <a:rPr lang="en-US" sz="900" dirty="0" smtClean="0">
                <a:solidFill>
                  <a:schemeClr val="dk1"/>
                </a:solidFill>
                <a:latin typeface="Arial" panose="020B0604020202020204" pitchFamily="34" charset="0"/>
                <a:cs typeface="Arial" panose="020B0604020202020204" pitchFamily="34" charset="0"/>
              </a:rPr>
              <a:t>This option by default Saves the registration, SIP and Email settings.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This can be run while removing any of these values by unchecking one or all of the following:</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Keep Registration info</a:t>
            </a:r>
          </a:p>
          <a:p>
            <a:r>
              <a:rPr lang="en-US" sz="900" dirty="0" smtClean="0">
                <a:solidFill>
                  <a:schemeClr val="dk1"/>
                </a:solidFill>
                <a:latin typeface="Arial" panose="020B0604020202020204" pitchFamily="34" charset="0"/>
                <a:cs typeface="Arial" panose="020B0604020202020204" pitchFamily="34" charset="0"/>
              </a:rPr>
              <a:t>Keep SIP Settings</a:t>
            </a:r>
          </a:p>
          <a:p>
            <a:r>
              <a:rPr lang="en-US" sz="900" dirty="0" smtClean="0">
                <a:solidFill>
                  <a:schemeClr val="dk1"/>
                </a:solidFill>
                <a:latin typeface="Arial" panose="020B0604020202020204" pitchFamily="34" charset="0"/>
                <a:cs typeface="Arial" panose="020B0604020202020204" pitchFamily="34" charset="0"/>
              </a:rPr>
              <a:t>Keep Email Settings</a:t>
            </a:r>
          </a:p>
          <a:p>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19" name="Straight Arrow Connector 18"/>
          <p:cNvCxnSpPr/>
          <p:nvPr/>
        </p:nvCxnSpPr>
        <p:spPr>
          <a:xfrm flipH="1">
            <a:off x="3336458" y="1926570"/>
            <a:ext cx="4223047" cy="143619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4230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Office 365</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3125" y="990074"/>
            <a:ext cx="1432047" cy="386570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Office 365 Sidebar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Home, Annotation, Print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QR Code Scan to mobile app</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Mondopad Serial Number ID</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Session access code</a:t>
            </a:r>
          </a:p>
          <a:p>
            <a:endParaRPr lang="en-US" sz="900" dirty="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Links to QR Code for Mondopad Office 365 Login Application Apple App store and Android Play store</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1">
            <a:extLst>
              <a:ext uri="{FF2B5EF4-FFF2-40B4-BE49-F238E27FC236}">
                <a16:creationId xmlns:a16="http://schemas.microsoft.com/office/drawing/2014/main" id="{FA78A0F7-82FB-4350-9F5D-3CB995682F43}"/>
              </a:ext>
            </a:extLst>
          </p:cNvPr>
          <p:cNvSpPr/>
          <p:nvPr/>
        </p:nvSpPr>
        <p:spPr>
          <a:xfrm>
            <a:off x="2659140" y="2988640"/>
            <a:ext cx="1929404" cy="1314708"/>
          </a:xfrm>
          <a:prstGeom prst="wedgeRectCallout">
            <a:avLst>
              <a:gd name="adj1" fmla="val -66688"/>
              <a:gd name="adj2" fmla="val 202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Click on Store Icon to get download info</a:t>
            </a:r>
          </a:p>
          <a:p>
            <a:pPr algn="ctr"/>
            <a:endParaRPr lang="en-US" sz="900" b="1"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215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035DA-67B1-45A5-8850-709441E9BAE4}"/>
              </a:ext>
            </a:extLst>
          </p:cNvPr>
          <p:cNvPicPr>
            <a:picLocks noChangeAspect="1"/>
          </p:cNvPicPr>
          <p:nvPr/>
        </p:nvPicPr>
        <p:blipFill>
          <a:blip r:embed="rId3"/>
          <a:stretch>
            <a:fillRect/>
          </a:stretch>
        </p:blipFill>
        <p:spPr>
          <a:xfrm>
            <a:off x="899539" y="1054428"/>
            <a:ext cx="6761922" cy="3733144"/>
          </a:xfrm>
          <a:prstGeom prst="rect">
            <a:avLst/>
          </a:prstGeom>
        </p:spPr>
      </p:pic>
      <p:sp>
        <p:nvSpPr>
          <p:cNvPr id="6" name="Text Placeholder 5"/>
          <p:cNvSpPr>
            <a:spLocks noGrp="1"/>
          </p:cNvSpPr>
          <p:nvPr>
            <p:ph type="body" sz="quarter" idx="10"/>
          </p:nvPr>
        </p:nvSpPr>
        <p:spPr/>
        <p:txBody>
          <a:bodyPr/>
          <a:lstStyle/>
          <a:p>
            <a:r>
              <a:rPr lang="en-US" altLang="zh-CN" sz="3200" dirty="0"/>
              <a:t>Mondopad Mobile App – Find App</a:t>
            </a:r>
            <a:endParaRPr lang="en-US" sz="3200"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5713786" y="1885691"/>
            <a:ext cx="2649985" cy="1261657"/>
          </a:xfrm>
          <a:prstGeom prst="wedgeRectCallout">
            <a:avLst>
              <a:gd name="adj1" fmla="val -81438"/>
              <a:gd name="adj2" fmla="val 4004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via QR Code</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Use QR Reader to find the Mondopad Mobile App in the Apple App Store or Google Play</a:t>
            </a:r>
          </a:p>
        </p:txBody>
      </p:sp>
      <p:sp>
        <p:nvSpPr>
          <p:cNvPr id="13" name="Speech Bubble: Rectangle 12">
            <a:extLst>
              <a:ext uri="{FF2B5EF4-FFF2-40B4-BE49-F238E27FC236}">
                <a16:creationId xmlns:a16="http://schemas.microsoft.com/office/drawing/2014/main" id="{33CD58FB-EC79-467A-8A5A-74BAE09219E9}"/>
              </a:ext>
            </a:extLst>
          </p:cNvPr>
          <p:cNvSpPr/>
          <p:nvPr/>
        </p:nvSpPr>
        <p:spPr>
          <a:xfrm>
            <a:off x="359908" y="2180552"/>
            <a:ext cx="2649985" cy="1261657"/>
          </a:xfrm>
          <a:prstGeom prst="wedgeRectCallout">
            <a:avLst>
              <a:gd name="adj1" fmla="val 70088"/>
              <a:gd name="adj2" fmla="val 626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via Search</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Enter “Mondopad” in The App Store or Google Play to find the Mondopad Mobile App</a:t>
            </a:r>
          </a:p>
        </p:txBody>
      </p:sp>
      <p:sp>
        <p:nvSpPr>
          <p:cNvPr id="4" name="Content Placeholder 3">
            <a:extLst>
              <a:ext uri="{FF2B5EF4-FFF2-40B4-BE49-F238E27FC236}">
                <a16:creationId xmlns:a16="http://schemas.microsoft.com/office/drawing/2014/main" id="{9B4FD5CE-64A7-4A96-BABE-937ED8B11ADB}"/>
              </a:ext>
            </a:extLst>
          </p:cNvPr>
          <p:cNvSpPr>
            <a:spLocks noGrp="1"/>
          </p:cNvSpPr>
          <p:nvPr>
            <p:ph sz="quarter" idx="13"/>
          </p:nvPr>
        </p:nvSpPr>
        <p:spPr/>
        <p:txBody>
          <a:bodyPr/>
          <a:lstStyle/>
          <a:p>
            <a:endParaRPr lang="en-US"/>
          </a:p>
        </p:txBody>
      </p:sp>
      <p:sp>
        <p:nvSpPr>
          <p:cNvPr id="10" name="Text Placeholder 6"/>
          <p:cNvSpPr txBox="1">
            <a:spLocks/>
          </p:cNvSpPr>
          <p:nvPr/>
        </p:nvSpPr>
        <p:spPr>
          <a:xfrm>
            <a:off x="1269361" y="0"/>
            <a:ext cx="6459364" cy="302056"/>
          </a:xfrm>
          <a:prstGeom prst="rect">
            <a:avLst/>
          </a:prstGeom>
        </p:spPr>
        <p:txBody>
          <a:bodyPr/>
          <a:lstStyle>
            <a:lvl1pPr marL="0" indent="0" algn="l" defTabSz="457200" rtl="0" eaLnBrk="1" latinLnBrk="0" hangingPunct="1">
              <a:spcBef>
                <a:spcPct val="20000"/>
              </a:spcBef>
              <a:buFont typeface="Arial"/>
              <a:buNone/>
              <a:defRPr sz="3200" kern="1200">
                <a:solidFill>
                  <a:schemeClr val="tx1">
                    <a:lumMod val="60000"/>
                    <a:lumOff val="40000"/>
                  </a:schemeClr>
                </a:solidFill>
                <a:latin typeface="Arial Black" panose="020B0A04020102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smtClean="0"/>
              <a:t>Office 365 Screen</a:t>
            </a:r>
            <a:endParaRPr lang="en-US" sz="1400" dirty="0"/>
          </a:p>
        </p:txBody>
      </p:sp>
    </p:spTree>
    <p:extLst>
      <p:ext uri="{BB962C8B-B14F-4D97-AF65-F5344CB8AC3E}">
        <p14:creationId xmlns:p14="http://schemas.microsoft.com/office/powerpoint/2010/main" val="94455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82508"/>
            <a:ext cx="9144000" cy="584131"/>
          </a:xfrm>
        </p:spPr>
        <p:txBody>
          <a:bodyPr/>
          <a:lstStyle/>
          <a:p>
            <a:r>
              <a:rPr lang="en-US" dirty="0" smtClean="0"/>
              <a:t>What's New</a:t>
            </a:r>
            <a:endParaRPr lang="en-US" dirty="0"/>
          </a:p>
        </p:txBody>
      </p:sp>
      <p:sp>
        <p:nvSpPr>
          <p:cNvPr id="3" name="Content Placeholder 2"/>
          <p:cNvSpPr>
            <a:spLocks noGrp="1"/>
          </p:cNvSpPr>
          <p:nvPr>
            <p:ph sz="quarter" idx="13"/>
          </p:nvPr>
        </p:nvSpPr>
        <p:spPr>
          <a:xfrm>
            <a:off x="821376" y="1125444"/>
            <a:ext cx="7311833" cy="3419790"/>
          </a:xfrm>
        </p:spPr>
        <p:txBody>
          <a:bodyPr/>
          <a:lstStyle/>
          <a:p>
            <a:pPr lvl="1"/>
            <a:r>
              <a:rPr lang="en-US" sz="1600" dirty="0" smtClean="0"/>
              <a:t>Applications</a:t>
            </a:r>
          </a:p>
          <a:p>
            <a:pPr lvl="2"/>
            <a:r>
              <a:rPr lang="en-US" sz="1600" dirty="0" smtClean="0"/>
              <a:t>New Applications module for 3</a:t>
            </a:r>
            <a:r>
              <a:rPr lang="en-US" sz="1600" baseline="30000" dirty="0" smtClean="0"/>
              <a:t>rd</a:t>
            </a:r>
            <a:r>
              <a:rPr lang="en-US" sz="1600" dirty="0" smtClean="0"/>
              <a:t> party apps. Displays all applications that are installed in Windows</a:t>
            </a:r>
          </a:p>
          <a:p>
            <a:pPr lvl="2"/>
            <a:r>
              <a:rPr lang="en-US" sz="1600" dirty="0" smtClean="0"/>
              <a:t>Customizable Drag &amp; Drop Apps into Bottom Toolbar in any order</a:t>
            </a:r>
          </a:p>
          <a:p>
            <a:pPr lvl="1"/>
            <a:r>
              <a:rPr lang="en-US" sz="1600" dirty="0" smtClean="0"/>
              <a:t>Other</a:t>
            </a:r>
          </a:p>
          <a:p>
            <a:pPr lvl="2"/>
            <a:r>
              <a:rPr lang="en-US" sz="1600" dirty="0" smtClean="0"/>
              <a:t>Video </a:t>
            </a:r>
            <a:r>
              <a:rPr lang="en-US" sz="1600" dirty="0"/>
              <a:t>Meeting UI Cleanup</a:t>
            </a:r>
          </a:p>
          <a:p>
            <a:pPr lvl="2"/>
            <a:r>
              <a:rPr lang="en-US" sz="1600" dirty="0"/>
              <a:t>Added Spanish Support for Mondopad</a:t>
            </a:r>
          </a:p>
          <a:p>
            <a:pPr lvl="2"/>
            <a:endParaRPr lang="en-US" sz="1400" dirty="0"/>
          </a:p>
        </p:txBody>
      </p:sp>
    </p:spTree>
    <p:extLst>
      <p:ext uri="{BB962C8B-B14F-4D97-AF65-F5344CB8AC3E}">
        <p14:creationId xmlns:p14="http://schemas.microsoft.com/office/powerpoint/2010/main" val="6873149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Mondopad Mobile App in App Store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4" name="Picture 13">
            <a:extLst>
              <a:ext uri="{FF2B5EF4-FFF2-40B4-BE49-F238E27FC236}">
                <a16:creationId xmlns:a16="http://schemas.microsoft.com/office/drawing/2014/main" id="{5E2A1A10-7533-4539-8286-70CFF553F7CC}"/>
              </a:ext>
            </a:extLst>
          </p:cNvPr>
          <p:cNvPicPr>
            <a:picLocks noChangeAspect="1"/>
          </p:cNvPicPr>
          <p:nvPr/>
        </p:nvPicPr>
        <p:blipFill>
          <a:blip r:embed="rId4"/>
          <a:stretch>
            <a:fillRect/>
          </a:stretch>
        </p:blipFill>
        <p:spPr>
          <a:xfrm>
            <a:off x="3162293" y="957112"/>
            <a:ext cx="2337818" cy="4156121"/>
          </a:xfrm>
          <a:prstGeom prst="rect">
            <a:avLst/>
          </a:prstGeom>
        </p:spPr>
      </p:pic>
      <p:sp>
        <p:nvSpPr>
          <p:cNvPr id="9"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2093822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Office 365</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574" y="1117829"/>
            <a:ext cx="1928979"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3125" y="990074"/>
            <a:ext cx="1432047" cy="386570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Office 365 Phone App</a:t>
            </a:r>
            <a:endParaRPr lang="en-US" sz="900" dirty="0" smtClean="0">
              <a:solidFill>
                <a:schemeClr val="dk1"/>
              </a:solidFill>
              <a:latin typeface="Arial" panose="020B0604020202020204" pitchFamily="34" charset="0"/>
              <a:cs typeface="Arial" panose="020B0604020202020204" pitchFamily="34" charset="0"/>
            </a:endParaRP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you have the Mondopad Office 365 Application installed on your phone you will have to setup the application with your login ID and password </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setup you can easily use your phone to log your account into the Mondopad Office 365 tab by using the built in QR scanner function to scan the Mondopad and connect.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scanned the app remembers the Mondopad and provides a list to select from.</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When done simply Log out from either the Phone app or the Office 365 sidebar.    </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449" y="1133366"/>
            <a:ext cx="1920240" cy="341376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955" y="1133366"/>
            <a:ext cx="1920240" cy="3413760"/>
          </a:xfrm>
          <a:prstGeom prst="rect">
            <a:avLst/>
          </a:prstGeom>
        </p:spPr>
      </p:pic>
    </p:spTree>
    <p:extLst>
      <p:ext uri="{BB962C8B-B14F-4D97-AF65-F5344CB8AC3E}">
        <p14:creationId xmlns:p14="http://schemas.microsoft.com/office/powerpoint/2010/main" val="1341877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0971A6-D166-40A5-BBE2-8FBBF04F5AB4}"/>
              </a:ext>
            </a:extLst>
          </p:cNvPr>
          <p:cNvPicPr>
            <a:picLocks noChangeAspect="1"/>
          </p:cNvPicPr>
          <p:nvPr/>
        </p:nvPicPr>
        <p:blipFill>
          <a:blip r:embed="rId3"/>
          <a:stretch>
            <a:fillRect/>
          </a:stretch>
        </p:blipFill>
        <p:spPr>
          <a:xfrm>
            <a:off x="417444" y="1019830"/>
            <a:ext cx="7557052" cy="4093403"/>
          </a:xfrm>
          <a:prstGeom prst="rect">
            <a:avLst/>
          </a:prstGeom>
        </p:spPr>
      </p:pic>
      <p:sp>
        <p:nvSpPr>
          <p:cNvPr id="6" name="Text Placeholder 5"/>
          <p:cNvSpPr>
            <a:spLocks noGrp="1"/>
          </p:cNvSpPr>
          <p:nvPr>
            <p:ph type="body" sz="quarter" idx="10"/>
          </p:nvPr>
        </p:nvSpPr>
        <p:spPr/>
        <p:txBody>
          <a:bodyPr/>
          <a:lstStyle/>
          <a:p>
            <a:r>
              <a:rPr lang="en-US" altLang="zh-CN" sz="3200" dirty="0"/>
              <a:t>Office365 Module – Logging in </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5743605" y="3635092"/>
            <a:ext cx="2530674" cy="1261657"/>
          </a:xfrm>
          <a:prstGeom prst="wedgeRectCallout">
            <a:avLst>
              <a:gd name="adj1" fmla="val -62716"/>
              <a:gd name="adj2" fmla="val -426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From Mondopad</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Log into Office365 directly from the this page on Mondopad</a:t>
            </a:r>
          </a:p>
        </p:txBody>
      </p:sp>
      <p:sp>
        <p:nvSpPr>
          <p:cNvPr id="13" name="Speech Bubble: Rectangle 12">
            <a:extLst>
              <a:ext uri="{FF2B5EF4-FFF2-40B4-BE49-F238E27FC236}">
                <a16:creationId xmlns:a16="http://schemas.microsoft.com/office/drawing/2014/main" id="{B8302443-17BB-4EED-9527-68BDCBB93819}"/>
              </a:ext>
            </a:extLst>
          </p:cNvPr>
          <p:cNvSpPr/>
          <p:nvPr/>
        </p:nvSpPr>
        <p:spPr>
          <a:xfrm>
            <a:off x="1498860" y="2921724"/>
            <a:ext cx="2380714" cy="1351027"/>
          </a:xfrm>
          <a:prstGeom prst="wedgeRectCallout">
            <a:avLst>
              <a:gd name="adj1" fmla="val -63716"/>
              <a:gd name="adj2" fmla="val 178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14287FD0-5D67-44FE-9F5E-7CE9EA8E9988}"/>
              </a:ext>
            </a:extLst>
          </p:cNvPr>
          <p:cNvSpPr/>
          <p:nvPr/>
        </p:nvSpPr>
        <p:spPr>
          <a:xfrm>
            <a:off x="1498860" y="1253507"/>
            <a:ext cx="2530674" cy="3770244"/>
          </a:xfrm>
          <a:prstGeom prst="wedgeRectCallout">
            <a:avLst>
              <a:gd name="adj1" fmla="val -63433"/>
              <a:gd name="adj2" fmla="val -84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via Mobile App</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Two ways to Pair:</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via QR code:  QR scanner is included in the app</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via Manually enter the Mondopad ID (case insensitive)</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User does not need to be in the same network as Mondopad to pair with it</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Once paired, user must enter Session Pin to connect to it and log in.  </a:t>
            </a:r>
          </a:p>
        </p:txBody>
      </p:sp>
      <p:sp>
        <p:nvSpPr>
          <p:cNvPr id="12"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442368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Office 365</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13125" y="990074"/>
            <a:ext cx="1432047" cy="386570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Office 365</a:t>
            </a: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Once logged in to your Office 365 account you have full access to all your online Microsoft applications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You are able to open separate tabs within </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8165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6BF23-CC1E-4732-B5CE-1762A2AAEC5D}"/>
              </a:ext>
            </a:extLst>
          </p:cNvPr>
          <p:cNvPicPr>
            <a:picLocks noChangeAspect="1"/>
          </p:cNvPicPr>
          <p:nvPr/>
        </p:nvPicPr>
        <p:blipFill>
          <a:blip r:embed="rId3"/>
          <a:stretch>
            <a:fillRect/>
          </a:stretch>
        </p:blipFill>
        <p:spPr>
          <a:xfrm>
            <a:off x="1099929" y="984126"/>
            <a:ext cx="7583557" cy="4107760"/>
          </a:xfrm>
          <a:prstGeom prst="rect">
            <a:avLst/>
          </a:prstGeom>
        </p:spPr>
      </p:pic>
      <p:sp>
        <p:nvSpPr>
          <p:cNvPr id="6" name="Text Placeholder 5"/>
          <p:cNvSpPr>
            <a:spLocks noGrp="1"/>
          </p:cNvSpPr>
          <p:nvPr>
            <p:ph type="body" sz="quarter" idx="10"/>
          </p:nvPr>
        </p:nvSpPr>
        <p:spPr/>
        <p:txBody>
          <a:bodyPr/>
          <a:lstStyle/>
          <a:p>
            <a:r>
              <a:rPr lang="en-US" altLang="zh-CN" sz="3200" dirty="0"/>
              <a:t>Office365 Module – Logged In</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1135114" y="1194482"/>
            <a:ext cx="2923317" cy="1590961"/>
          </a:xfrm>
          <a:prstGeom prst="wedgeRectCallout">
            <a:avLst>
              <a:gd name="adj1" fmla="val 66255"/>
              <a:gd name="adj2" fmla="val 3354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Office 365 Apps</a:t>
            </a:r>
          </a:p>
          <a:p>
            <a:pPr algn="ctr"/>
            <a:endParaRPr lang="en-US" sz="900" b="1"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Default landing page is per Office365 configuration</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All Office365 apps work here with the exception of Team</a:t>
            </a:r>
          </a:p>
        </p:txBody>
      </p:sp>
      <p:sp>
        <p:nvSpPr>
          <p:cNvPr id="11" name="Speech Bubble: Rectangle 10">
            <a:extLst>
              <a:ext uri="{FF2B5EF4-FFF2-40B4-BE49-F238E27FC236}">
                <a16:creationId xmlns:a16="http://schemas.microsoft.com/office/drawing/2014/main" id="{14287FD0-5D67-44FE-9F5E-7CE9EA8E9988}"/>
              </a:ext>
            </a:extLst>
          </p:cNvPr>
          <p:cNvSpPr/>
          <p:nvPr/>
        </p:nvSpPr>
        <p:spPr>
          <a:xfrm>
            <a:off x="2390068" y="3664225"/>
            <a:ext cx="2530674" cy="1323821"/>
          </a:xfrm>
          <a:prstGeom prst="wedgeRectCallout">
            <a:avLst>
              <a:gd name="adj1" fmla="val -61207"/>
              <a:gd name="adj2" fmla="val 7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Side bar</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Once logged in, side bar by default  is hidden.</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Shows the logged in user name.  </a:t>
            </a:r>
          </a:p>
        </p:txBody>
      </p:sp>
      <p:sp>
        <p:nvSpPr>
          <p:cNvPr id="12" name="Speech Bubble: Rectangle 11">
            <a:extLst>
              <a:ext uri="{FF2B5EF4-FFF2-40B4-BE49-F238E27FC236}">
                <a16:creationId xmlns:a16="http://schemas.microsoft.com/office/drawing/2014/main" id="{28112DE5-3B9F-4319-889D-E82F5B43BEED}"/>
              </a:ext>
            </a:extLst>
          </p:cNvPr>
          <p:cNvSpPr/>
          <p:nvPr/>
        </p:nvSpPr>
        <p:spPr>
          <a:xfrm>
            <a:off x="5073142" y="1194482"/>
            <a:ext cx="2425641" cy="3717235"/>
          </a:xfrm>
          <a:prstGeom prst="wedgeRectCallout">
            <a:avLst>
              <a:gd name="adj1" fmla="val 59970"/>
              <a:gd name="adj2" fmla="val -373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Calendar Alerts</a:t>
            </a:r>
          </a:p>
          <a:p>
            <a:pPr algn="ctr"/>
            <a:endParaRPr lang="en-US" sz="900" b="1"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Alert shows upcoming events in Office365 Calendar</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121 Call links in alert will launch directly in Mondopad </a:t>
            </a:r>
            <a:r>
              <a:rPr lang="en-US" sz="1400" dirty="0" err="1">
                <a:solidFill>
                  <a:schemeClr val="dk1"/>
                </a:solidFill>
                <a:latin typeface="Arial" panose="020B0604020202020204" pitchFamily="34" charset="0"/>
                <a:cs typeface="Arial" panose="020B0604020202020204" pitchFamily="34" charset="0"/>
              </a:rPr>
              <a:t>ConX</a:t>
            </a:r>
            <a:r>
              <a:rPr lang="en-US" sz="1400" dirty="0">
                <a:solidFill>
                  <a:schemeClr val="dk1"/>
                </a:solidFill>
                <a:latin typeface="Arial" panose="020B0604020202020204" pitchFamily="34" charset="0"/>
                <a:cs typeface="Arial" panose="020B0604020202020204" pitchFamily="34" charset="0"/>
              </a:rPr>
              <a:t> module if it is enabled</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Support Skype4Business Call Events too.  Launch Skype4Business app if installed, or the web app if desktop app is not installed.  </a:t>
            </a:r>
          </a:p>
        </p:txBody>
      </p:sp>
      <p:sp>
        <p:nvSpPr>
          <p:cNvPr id="13"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936537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6BF23-CC1E-4732-B5CE-1762A2AAEC5D}"/>
              </a:ext>
            </a:extLst>
          </p:cNvPr>
          <p:cNvPicPr>
            <a:picLocks noChangeAspect="1"/>
          </p:cNvPicPr>
          <p:nvPr/>
        </p:nvPicPr>
        <p:blipFill>
          <a:blip r:embed="rId3"/>
          <a:stretch>
            <a:fillRect/>
          </a:stretch>
        </p:blipFill>
        <p:spPr>
          <a:xfrm>
            <a:off x="1099929" y="984126"/>
            <a:ext cx="7583557" cy="4107760"/>
          </a:xfrm>
          <a:prstGeom prst="rect">
            <a:avLst/>
          </a:prstGeom>
        </p:spPr>
      </p:pic>
      <p:sp>
        <p:nvSpPr>
          <p:cNvPr id="6" name="Text Placeholder 5"/>
          <p:cNvSpPr>
            <a:spLocks noGrp="1"/>
          </p:cNvSpPr>
          <p:nvPr>
            <p:ph type="body" sz="quarter" idx="10"/>
          </p:nvPr>
        </p:nvSpPr>
        <p:spPr/>
        <p:txBody>
          <a:bodyPr/>
          <a:lstStyle/>
          <a:p>
            <a:r>
              <a:rPr lang="en-US" altLang="zh-CN" sz="3200" dirty="0"/>
              <a:t>Office365 Module – Log Out</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Speech Bubble: Rectangle 8">
            <a:extLst>
              <a:ext uri="{FF2B5EF4-FFF2-40B4-BE49-F238E27FC236}">
                <a16:creationId xmlns:a16="http://schemas.microsoft.com/office/drawing/2014/main" id="{D81A477F-AF6E-4922-9F18-BBA8C9212975}"/>
              </a:ext>
            </a:extLst>
          </p:cNvPr>
          <p:cNvSpPr/>
          <p:nvPr/>
        </p:nvSpPr>
        <p:spPr>
          <a:xfrm>
            <a:off x="2316428" y="984349"/>
            <a:ext cx="5894944" cy="4167585"/>
          </a:xfrm>
          <a:prstGeom prst="wedgeRectCallout">
            <a:avLst>
              <a:gd name="adj1" fmla="val 29320"/>
              <a:gd name="adj2" fmla="val 257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Log Out</a:t>
            </a:r>
          </a:p>
          <a:p>
            <a:pPr algn="ctr"/>
            <a:endParaRPr lang="en-US" sz="900" b="1"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Manually, via</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Office365 web page</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Mondopad Sidebar Log Out button</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Mobile App Log Out button</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Automatically, via</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Meeting Reset</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Mondopad Restart/Shut down</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If you are currently logged in while another person tries to log into the same Mondopad via mobile app, you will be automatically logged out</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Security</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All tabs will be closed </a:t>
            </a:r>
          </a:p>
          <a:p>
            <a:pPr marL="7429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Once Logged out, you will need to re-enter user name and password to log back in.  It does not retain your user name.</a:t>
            </a:r>
          </a:p>
        </p:txBody>
      </p:sp>
      <p:sp>
        <p:nvSpPr>
          <p:cNvPr id="10"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Office 365 Screen</a:t>
            </a:r>
            <a:endParaRPr lang="en-US" sz="1400" dirty="0"/>
          </a:p>
        </p:txBody>
      </p:sp>
    </p:spTree>
    <p:extLst>
      <p:ext uri="{BB962C8B-B14F-4D97-AF65-F5344CB8AC3E}">
        <p14:creationId xmlns:p14="http://schemas.microsoft.com/office/powerpoint/2010/main" val="262134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Whiteboard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Whiteboard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44168" y="779251"/>
            <a:ext cx="1432047" cy="392518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Whiteboard</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Home, MP-MP Invite, Admin Key, Help</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Pen, Highlighter, Rectangles, Circles and Lines Select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Pen/Highlighter Color Select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Import Picture, Import background, Clear All Pages, Clear Current page screen, Text, Select/Lasso, Erase, Laser Pointer, Redo/Undo</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New Whiteboard</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Open exiting Whiteboard file</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Save as (Whiteboard, JPG or PDF either current view or whole Whiteboard canvas pages)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12" name="Speech Bubble: Rectangle 10">
            <a:extLst>
              <a:ext uri="{FF2B5EF4-FFF2-40B4-BE49-F238E27FC236}">
                <a16:creationId xmlns:a16="http://schemas.microsoft.com/office/drawing/2014/main" id="{92A82037-67AB-4A0E-91F2-6EF79A2C08C0}"/>
              </a:ext>
            </a:extLst>
          </p:cNvPr>
          <p:cNvSpPr/>
          <p:nvPr/>
        </p:nvSpPr>
        <p:spPr>
          <a:xfrm>
            <a:off x="7487709" y="1446432"/>
            <a:ext cx="1432047" cy="284505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Whiteboard</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Print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Paste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(JPG or PDF current or whole view to email list or QR code)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Grid (grid overlay does not save)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Whiteboard Cloud (connecting to other Mondopad units and collaborating on shared Whiteboard)</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Toolbar (onscreen popup toolbar on or off)</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Whiteboard canvas page selector/add pages</a:t>
            </a:r>
          </a:p>
        </p:txBody>
      </p:sp>
    </p:spTree>
    <p:extLst>
      <p:ext uri="{BB962C8B-B14F-4D97-AF65-F5344CB8AC3E}">
        <p14:creationId xmlns:p14="http://schemas.microsoft.com/office/powerpoint/2010/main" val="3999528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Airplay</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1" y="1428053"/>
            <a:ext cx="1387880" cy="2689885"/>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from Airplay requires that it is enabled in the Browser Admin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Airplay requires that the two connecting devices are on the same subnet</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The Ports shown in the chart on the right provides the Ports required for Airplay connectivity</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5"/>
          <a:stretch>
            <a:fillRect/>
          </a:stretch>
        </p:blipFill>
        <p:spPr>
          <a:xfrm>
            <a:off x="6659880" y="1428053"/>
            <a:ext cx="2484120" cy="2907030"/>
          </a:xfrm>
          <a:prstGeom prst="rect">
            <a:avLst/>
          </a:prstGeom>
        </p:spPr>
      </p:pic>
    </p:spTree>
    <p:extLst>
      <p:ext uri="{BB962C8B-B14F-4D97-AF65-F5344CB8AC3E}">
        <p14:creationId xmlns:p14="http://schemas.microsoft.com/office/powerpoint/2010/main" val="1155841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HDMI</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10085" y="1162111"/>
            <a:ext cx="1387880" cy="3468784"/>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using HDMI requires the purchase of a </a:t>
            </a:r>
            <a:r>
              <a:rPr lang="en-US" sz="900" dirty="0">
                <a:solidFill>
                  <a:schemeClr val="tx1">
                    <a:lumMod val="50000"/>
                  </a:schemeClr>
                </a:solidFill>
                <a:latin typeface="Arial" panose="020B0604020202020204" pitchFamily="34" charset="0"/>
                <a:cs typeface="Arial" panose="020B0604020202020204" pitchFamily="34" charset="0"/>
              </a:rPr>
              <a:t>Magewell USB 3.0 HDMI Video Capture </a:t>
            </a:r>
            <a:r>
              <a:rPr lang="en-US" sz="900" dirty="0" smtClean="0">
                <a:solidFill>
                  <a:schemeClr val="tx1">
                    <a:lumMod val="50000"/>
                  </a:schemeClr>
                </a:solidFill>
                <a:latin typeface="Arial" panose="020B0604020202020204" pitchFamily="34" charset="0"/>
                <a:cs typeface="Arial" panose="020B0604020202020204" pitchFamily="34" charset="0"/>
              </a:rPr>
              <a:t>Dongle which connects to the USB 3.0 port on the PC module.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There are several ways to use this device:</a:t>
            </a:r>
          </a:p>
          <a:p>
            <a:pPr marL="228600" indent="-228600">
              <a:buAutoNum type="arabicPeriod"/>
            </a:pPr>
            <a:r>
              <a:rPr lang="en-US" sz="900" dirty="0" smtClean="0">
                <a:solidFill>
                  <a:schemeClr val="dk1"/>
                </a:solidFill>
                <a:latin typeface="Arial" panose="020B0604020202020204" pitchFamily="34" charset="0"/>
                <a:cs typeface="Arial" panose="020B0604020202020204" pitchFamily="34" charset="0"/>
              </a:rPr>
              <a:t>Cast HDMI from a source via wired HDMI</a:t>
            </a:r>
          </a:p>
          <a:p>
            <a:pPr marL="228600" indent="-228600">
              <a:buAutoNum type="arabicPeriod"/>
            </a:pPr>
            <a:r>
              <a:rPr lang="en-US" sz="900" dirty="0" smtClean="0">
                <a:solidFill>
                  <a:schemeClr val="dk1"/>
                </a:solidFill>
                <a:latin typeface="Arial" panose="020B0604020202020204" pitchFamily="34" charset="0"/>
                <a:cs typeface="Arial" panose="020B0604020202020204" pitchFamily="34" charset="0"/>
              </a:rPr>
              <a:t>Wirelessly connecting a  SimpleShare to the HDMI port on the Magewell </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729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Chrome Browser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810" y="978990"/>
            <a:ext cx="1387880" cy="388401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using a PC or Chromebook using the Chrome Browser “LightCast Sender” app plugin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App is launched from inside the Chrome Browser and has two tabs 1 send content only and 2 send content and audio</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LightCast Sender app requires that specific ports are open on the same subnet the two connecting devices are connected and requires internet access out to three server addresses (see chart on right side)</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5"/>
          <a:stretch>
            <a:fillRect/>
          </a:stretch>
        </p:blipFill>
        <p:spPr>
          <a:xfrm>
            <a:off x="6372358" y="3433467"/>
            <a:ext cx="2798921" cy="1410176"/>
          </a:xfrm>
          <a:prstGeom prst="rect">
            <a:avLst/>
          </a:prstGeom>
        </p:spPr>
      </p:pic>
    </p:spTree>
    <p:extLst>
      <p:ext uri="{BB962C8B-B14F-4D97-AF65-F5344CB8AC3E}">
        <p14:creationId xmlns:p14="http://schemas.microsoft.com/office/powerpoint/2010/main" val="1743500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Overview</a:t>
            </a:r>
          </a:p>
        </p:txBody>
      </p:sp>
      <p:sp>
        <p:nvSpPr>
          <p:cNvPr id="3" name="Content Placeholder 2"/>
          <p:cNvSpPr>
            <a:spLocks noGrp="1"/>
          </p:cNvSpPr>
          <p:nvPr>
            <p:ph sz="quarter" idx="13"/>
          </p:nvPr>
        </p:nvSpPr>
        <p:spPr>
          <a:xfrm>
            <a:off x="580171" y="1195211"/>
            <a:ext cx="8103475" cy="3534444"/>
          </a:xfrm>
        </p:spPr>
        <p:txBody>
          <a:bodyPr/>
          <a:lstStyle/>
          <a:p>
            <a:pPr lvl="1"/>
            <a:r>
              <a:rPr lang="en-US" sz="1600" dirty="0" smtClean="0"/>
              <a:t>Home Screen </a:t>
            </a:r>
          </a:p>
          <a:p>
            <a:pPr lvl="1"/>
            <a:r>
              <a:rPr lang="en-US" sz="1600" dirty="0" smtClean="0"/>
              <a:t>Documents</a:t>
            </a:r>
          </a:p>
          <a:p>
            <a:pPr lvl="1"/>
            <a:r>
              <a:rPr lang="en-US" sz="1600" dirty="0" smtClean="0"/>
              <a:t>Browser </a:t>
            </a:r>
          </a:p>
          <a:p>
            <a:pPr lvl="1"/>
            <a:r>
              <a:rPr lang="en-US" sz="1600" dirty="0" smtClean="0"/>
              <a:t>Office365 Module </a:t>
            </a:r>
          </a:p>
          <a:p>
            <a:pPr lvl="1"/>
            <a:r>
              <a:rPr lang="en-US" sz="1600" dirty="0" smtClean="0"/>
              <a:t>Whiteboard</a:t>
            </a:r>
            <a:endParaRPr lang="en-US" sz="1600" dirty="0"/>
          </a:p>
          <a:p>
            <a:pPr lvl="1"/>
            <a:r>
              <a:rPr lang="en-US" sz="1600" dirty="0" smtClean="0"/>
              <a:t>Cast</a:t>
            </a:r>
          </a:p>
          <a:p>
            <a:pPr lvl="1"/>
            <a:r>
              <a:rPr lang="en-US" sz="1600" dirty="0" smtClean="0"/>
              <a:t>Video Meeting (ConX)</a:t>
            </a:r>
          </a:p>
          <a:p>
            <a:pPr lvl="1"/>
            <a:r>
              <a:rPr lang="en-US" sz="1600" dirty="0" smtClean="0"/>
              <a:t>Applications </a:t>
            </a:r>
          </a:p>
          <a:p>
            <a:pPr lvl="1"/>
            <a:r>
              <a:rPr lang="en-US" sz="1600" dirty="0" smtClean="0"/>
              <a:t>Settings</a:t>
            </a:r>
          </a:p>
          <a:p>
            <a:pPr lvl="1"/>
            <a:r>
              <a:rPr lang="en-US" sz="1600" dirty="0" smtClean="0"/>
              <a:t>Reset Meeting</a:t>
            </a:r>
          </a:p>
          <a:p>
            <a:pPr lvl="1"/>
            <a:r>
              <a:rPr lang="en-US" sz="1600" dirty="0" smtClean="0"/>
              <a:t>Schedule</a:t>
            </a:r>
            <a:endParaRPr lang="en-US" sz="1600" dirty="0"/>
          </a:p>
        </p:txBody>
      </p:sp>
    </p:spTree>
    <p:extLst>
      <p:ext uri="{BB962C8B-B14F-4D97-AF65-F5344CB8AC3E}">
        <p14:creationId xmlns:p14="http://schemas.microsoft.com/office/powerpoint/2010/main" val="2310522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Cast – ControlView 2</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Cast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80" y="1190905"/>
            <a:ext cx="6096526" cy="3429296"/>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810" y="530492"/>
            <a:ext cx="1387880" cy="433251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Cast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Casting or Control of the Mondopad from a PC device is possible through the use of a ControlView 2 application that can be downloaded from connecting your PC Browser to the IP Address of the Mondopad on the same subnet.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Once installed when you launch and connect to a Mondopad device you have the option to Cast content with Touch control or Receive where you can control the Mondopad from your laptop or simply Keyboard/Mouse control</a:t>
            </a:r>
          </a:p>
          <a:p>
            <a:r>
              <a:rPr lang="en-US" sz="900" dirty="0" smtClean="0">
                <a:solidFill>
                  <a:schemeClr val="dk1"/>
                </a:solidFill>
                <a:latin typeface="Arial" panose="020B0604020202020204" pitchFamily="34" charset="0"/>
                <a:cs typeface="Arial" panose="020B0604020202020204" pitchFamily="34" charset="0"/>
              </a:rPr>
              <a: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5"/>
          <a:stretch>
            <a:fillRect/>
          </a:stretch>
        </p:blipFill>
        <p:spPr>
          <a:xfrm>
            <a:off x="6765131" y="3358535"/>
            <a:ext cx="2378869" cy="1504474"/>
          </a:xfrm>
          <a:prstGeom prst="rect">
            <a:avLst/>
          </a:prstGeom>
        </p:spPr>
      </p:pic>
      <p:sp>
        <p:nvSpPr>
          <p:cNvPr id="3" name="TextBox 2"/>
          <p:cNvSpPr txBox="1"/>
          <p:nvPr/>
        </p:nvSpPr>
        <p:spPr>
          <a:xfrm>
            <a:off x="7836958" y="3179639"/>
            <a:ext cx="862755" cy="230832"/>
          </a:xfrm>
          <a:prstGeom prst="rect">
            <a:avLst/>
          </a:prstGeom>
        </p:spPr>
        <p:txBody>
          <a:bodyPr wrap="square" rtlCol="0">
            <a:spAutoFit/>
          </a:bodyPr>
          <a:lstStyle/>
          <a:p>
            <a:pPr marL="11430">
              <a:buSzPct val="80000"/>
            </a:pPr>
            <a:r>
              <a:rPr lang="en-US" sz="900" b="1" dirty="0" smtClean="0">
                <a:solidFill>
                  <a:schemeClr val="tx2"/>
                </a:solidFill>
                <a:latin typeface="Arial"/>
                <a:cs typeface="Arial"/>
              </a:rPr>
              <a:t>On PC Side</a:t>
            </a:r>
          </a:p>
        </p:txBody>
      </p:sp>
    </p:spTree>
    <p:extLst>
      <p:ext uri="{BB962C8B-B14F-4D97-AF65-F5344CB8AC3E}">
        <p14:creationId xmlns:p14="http://schemas.microsoft.com/office/powerpoint/2010/main" val="3030054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 y="0"/>
            <a:ext cx="9140293" cy="5141414"/>
          </a:xfrm>
          <a:prstGeom prst="rect">
            <a:avLst/>
          </a:prstGeom>
        </p:spPr>
      </p:pic>
      <p:sp>
        <p:nvSpPr>
          <p:cNvPr id="6" name="Rectangular Callout 5"/>
          <p:cNvSpPr/>
          <p:nvPr/>
        </p:nvSpPr>
        <p:spPr>
          <a:xfrm>
            <a:off x="6297415" y="47484"/>
            <a:ext cx="1599060" cy="521067"/>
          </a:xfrm>
          <a:prstGeom prst="wedgeRectCallout">
            <a:avLst>
              <a:gd name="adj1" fmla="val -109020"/>
              <a:gd name="adj2" fmla="val -23978"/>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SIP Account </a:t>
            </a:r>
            <a:r>
              <a:rPr lang="en-US" sz="1400" dirty="0">
                <a:solidFill>
                  <a:schemeClr val="tx1"/>
                </a:solidFill>
              </a:rPr>
              <a:t>Selection List</a:t>
            </a:r>
            <a:endParaRPr lang="en-US" dirty="0">
              <a:solidFill>
                <a:schemeClr val="tx1"/>
              </a:solidFill>
            </a:endParaRPr>
          </a:p>
        </p:txBody>
      </p:sp>
      <p:sp>
        <p:nvSpPr>
          <p:cNvPr id="8" name="Rectangular Callout 7"/>
          <p:cNvSpPr/>
          <p:nvPr/>
        </p:nvSpPr>
        <p:spPr>
          <a:xfrm>
            <a:off x="104640" y="3950587"/>
            <a:ext cx="2626059" cy="542786"/>
          </a:xfrm>
          <a:prstGeom prst="wedgeRectCallout">
            <a:avLst>
              <a:gd name="adj1" fmla="val 72468"/>
              <a:gd name="adj2" fmla="val 53801"/>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Action Toolbar</a:t>
            </a:r>
          </a:p>
          <a:p>
            <a:pPr algn="ctr"/>
            <a:r>
              <a:rPr lang="en-US" sz="1050" dirty="0">
                <a:solidFill>
                  <a:schemeClr val="tx1"/>
                </a:solidFill>
              </a:rPr>
              <a:t>Fades away after 5 seconds of inactiveness.</a:t>
            </a:r>
          </a:p>
        </p:txBody>
      </p:sp>
      <p:sp>
        <p:nvSpPr>
          <p:cNvPr id="9" name="Rectangular Callout 8"/>
          <p:cNvSpPr/>
          <p:nvPr/>
        </p:nvSpPr>
        <p:spPr>
          <a:xfrm>
            <a:off x="729688" y="725302"/>
            <a:ext cx="1209638" cy="401075"/>
          </a:xfrm>
          <a:prstGeom prst="wedgeRectCallout">
            <a:avLst>
              <a:gd name="adj1" fmla="val -75689"/>
              <a:gd name="adj2" fmla="val -12635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chemeClr val="tx1"/>
                </a:solidFill>
              </a:rPr>
              <a:t>Dial Field</a:t>
            </a:r>
            <a:endParaRPr lang="en-US" dirty="0">
              <a:solidFill>
                <a:schemeClr val="tx1"/>
              </a:solidFill>
            </a:endParaRPr>
          </a:p>
        </p:txBody>
      </p:sp>
      <p:sp>
        <p:nvSpPr>
          <p:cNvPr id="11" name="Rectangular Callout 10"/>
          <p:cNvSpPr/>
          <p:nvPr/>
        </p:nvSpPr>
        <p:spPr>
          <a:xfrm>
            <a:off x="6800585" y="2655127"/>
            <a:ext cx="1810656" cy="509108"/>
          </a:xfrm>
          <a:prstGeom prst="wedgeRectCallout">
            <a:avLst>
              <a:gd name="adj1" fmla="val -1873"/>
              <a:gd name="adj2" fmla="val 150906"/>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show or hide Self View before Call.</a:t>
            </a:r>
            <a:endParaRPr lang="en-US" sz="1400" dirty="0">
              <a:solidFill>
                <a:schemeClr val="tx1"/>
              </a:solidFill>
            </a:endParaRPr>
          </a:p>
        </p:txBody>
      </p:sp>
      <p:sp>
        <p:nvSpPr>
          <p:cNvPr id="12" name="Rectangular Callout 11"/>
          <p:cNvSpPr/>
          <p:nvPr/>
        </p:nvSpPr>
        <p:spPr>
          <a:xfrm>
            <a:off x="6991147" y="925840"/>
            <a:ext cx="1810656" cy="780647"/>
          </a:xfrm>
          <a:prstGeom prst="wedgeRectCallout">
            <a:avLst>
              <a:gd name="adj1" fmla="val -108719"/>
              <a:gd name="adj2" fmla="val 112119"/>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chemeClr val="tx1"/>
                </a:solidFill>
              </a:rPr>
              <a:t>Call Screen </a:t>
            </a:r>
          </a:p>
        </p:txBody>
      </p:sp>
      <p:sp>
        <p:nvSpPr>
          <p:cNvPr id="4" name="Rounded Rectangle 3"/>
          <p:cNvSpPr/>
          <p:nvPr/>
        </p:nvSpPr>
        <p:spPr>
          <a:xfrm>
            <a:off x="2154971" y="246256"/>
            <a:ext cx="513877" cy="1229552"/>
          </a:xfrm>
          <a:prstGeom prst="roundRect">
            <a:avLst/>
          </a:prstGeom>
          <a:no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ular Callout 9"/>
          <p:cNvSpPr/>
          <p:nvPr/>
        </p:nvSpPr>
        <p:spPr>
          <a:xfrm>
            <a:off x="3092514" y="1706487"/>
            <a:ext cx="1810656" cy="496797"/>
          </a:xfrm>
          <a:prstGeom prst="wedgeRectCallout">
            <a:avLst>
              <a:gd name="adj1" fmla="val -92885"/>
              <a:gd name="adj2" fmla="val -8700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chemeClr val="tx1"/>
                </a:solidFill>
              </a:rPr>
              <a:t>Call Controls</a:t>
            </a:r>
          </a:p>
        </p:txBody>
      </p:sp>
      <p:sp>
        <p:nvSpPr>
          <p:cNvPr id="13" name="Rectangular Callout 12"/>
          <p:cNvSpPr/>
          <p:nvPr/>
        </p:nvSpPr>
        <p:spPr>
          <a:xfrm>
            <a:off x="2861049" y="2331262"/>
            <a:ext cx="1279474" cy="647730"/>
          </a:xfrm>
          <a:prstGeom prst="wedgeRectCallout">
            <a:avLst>
              <a:gd name="adj1" fmla="val 18"/>
              <a:gd name="adj2" fmla="val 272949"/>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Mute Speaker before Call.  </a:t>
            </a:r>
            <a:endParaRPr lang="en-US" sz="1600" dirty="0">
              <a:solidFill>
                <a:schemeClr val="tx1"/>
              </a:solidFill>
            </a:endParaRPr>
          </a:p>
        </p:txBody>
      </p:sp>
      <p:sp>
        <p:nvSpPr>
          <p:cNvPr id="15" name="Rectangular Callout 14"/>
          <p:cNvSpPr/>
          <p:nvPr/>
        </p:nvSpPr>
        <p:spPr>
          <a:xfrm>
            <a:off x="4635617" y="2655341"/>
            <a:ext cx="1279474" cy="647730"/>
          </a:xfrm>
          <a:prstGeom prst="wedgeRectCallout">
            <a:avLst>
              <a:gd name="adj1" fmla="val 15459"/>
              <a:gd name="adj2" fmla="val 21907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Mute Camera before Call.  </a:t>
            </a:r>
            <a:endParaRPr lang="en-US" sz="1600" dirty="0">
              <a:solidFill>
                <a:schemeClr val="tx1"/>
              </a:solidFill>
            </a:endParaRPr>
          </a:p>
        </p:txBody>
      </p:sp>
      <p:sp>
        <p:nvSpPr>
          <p:cNvPr id="16" name="Rectangular Callout 15"/>
          <p:cNvSpPr/>
          <p:nvPr/>
        </p:nvSpPr>
        <p:spPr>
          <a:xfrm>
            <a:off x="3997842" y="3372778"/>
            <a:ext cx="1144608" cy="754609"/>
          </a:xfrm>
          <a:prstGeom prst="wedgeRectCallout">
            <a:avLst>
              <a:gd name="adj1" fmla="val 44871"/>
              <a:gd name="adj2" fmla="val 88052"/>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tx1"/>
                </a:solidFill>
              </a:rPr>
              <a:t>Can Mute Microphone before Call.  </a:t>
            </a:r>
            <a:endParaRPr lang="en-US" sz="1600" dirty="0">
              <a:solidFill>
                <a:schemeClr val="tx1"/>
              </a:solidFill>
            </a:endParaRPr>
          </a:p>
        </p:txBody>
      </p:sp>
      <p:sp>
        <p:nvSpPr>
          <p:cNvPr id="14" name="Rectangular Callout 13"/>
          <p:cNvSpPr/>
          <p:nvPr/>
        </p:nvSpPr>
        <p:spPr>
          <a:xfrm>
            <a:off x="3092514" y="819831"/>
            <a:ext cx="1810656" cy="836474"/>
          </a:xfrm>
          <a:prstGeom prst="wedgeRectCallout">
            <a:avLst>
              <a:gd name="adj1" fmla="val -77213"/>
              <a:gd name="adj2" fmla="val -34635"/>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Select/Initiate H323, Skype, Skype for Business or Audio Calls</a:t>
            </a:r>
            <a:endParaRPr lang="en-US" sz="1400" dirty="0">
              <a:solidFill>
                <a:schemeClr val="tx1"/>
              </a:solidFill>
            </a:endParaRPr>
          </a:p>
        </p:txBody>
      </p:sp>
      <p:sp>
        <p:nvSpPr>
          <p:cNvPr id="17" name="Rectangular Callout 16"/>
          <p:cNvSpPr/>
          <p:nvPr/>
        </p:nvSpPr>
        <p:spPr>
          <a:xfrm>
            <a:off x="3092514" y="269389"/>
            <a:ext cx="1810656" cy="496797"/>
          </a:xfrm>
          <a:prstGeom prst="wedgeRectCallout">
            <a:avLst>
              <a:gd name="adj1" fmla="val -75819"/>
              <a:gd name="adj2" fmla="val -17187"/>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Initiate SIP Call</a:t>
            </a:r>
            <a:endParaRPr lang="en-US" sz="1400" dirty="0">
              <a:solidFill>
                <a:schemeClr val="tx1"/>
              </a:solidFill>
            </a:endParaRPr>
          </a:p>
        </p:txBody>
      </p:sp>
    </p:spTree>
    <p:extLst>
      <p:ext uri="{BB962C8B-B14F-4D97-AF65-F5344CB8AC3E}">
        <p14:creationId xmlns:p14="http://schemas.microsoft.com/office/powerpoint/2010/main" val="38450349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 y="0"/>
            <a:ext cx="9140293" cy="5141414"/>
          </a:xfrm>
          <a:prstGeom prst="rect">
            <a:avLst/>
          </a:prstGeom>
        </p:spPr>
      </p:pic>
      <p:sp>
        <p:nvSpPr>
          <p:cNvPr id="6" name="Rectangular Callout 5"/>
          <p:cNvSpPr/>
          <p:nvPr/>
        </p:nvSpPr>
        <p:spPr>
          <a:xfrm>
            <a:off x="6548700" y="1968911"/>
            <a:ext cx="1599060" cy="608980"/>
          </a:xfrm>
          <a:prstGeom prst="wedgeRectCallout">
            <a:avLst>
              <a:gd name="adj1" fmla="val -39613"/>
              <a:gd name="adj2" fmla="val 342603"/>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Optional PTZ Remote Camera Control</a:t>
            </a:r>
            <a:endParaRPr lang="en-US" dirty="0">
              <a:solidFill>
                <a:schemeClr val="tx1"/>
              </a:solidFill>
            </a:endParaRPr>
          </a:p>
        </p:txBody>
      </p:sp>
      <p:sp>
        <p:nvSpPr>
          <p:cNvPr id="8" name="Rectangular Callout 7"/>
          <p:cNvSpPr/>
          <p:nvPr/>
        </p:nvSpPr>
        <p:spPr>
          <a:xfrm>
            <a:off x="2730699" y="1686659"/>
            <a:ext cx="2626059" cy="558314"/>
          </a:xfrm>
          <a:prstGeom prst="wedgeRectCallout">
            <a:avLst>
              <a:gd name="adj1" fmla="val -113160"/>
              <a:gd name="adj2" fmla="val -14747"/>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smtClean="0">
                <a:solidFill>
                  <a:schemeClr val="tx1"/>
                </a:solidFill>
              </a:rPr>
              <a:t>Initial view is History and Contacts Tab (can be configured in Browser Admin to show Accts, Settings and Statistics) </a:t>
            </a:r>
            <a:endParaRPr lang="en-US" sz="1050" dirty="0">
              <a:solidFill>
                <a:schemeClr val="tx1"/>
              </a:solidFill>
            </a:endParaRPr>
          </a:p>
        </p:txBody>
      </p:sp>
      <p:sp>
        <p:nvSpPr>
          <p:cNvPr id="11" name="Rectangular Callout 10"/>
          <p:cNvSpPr/>
          <p:nvPr/>
        </p:nvSpPr>
        <p:spPr>
          <a:xfrm>
            <a:off x="7088607" y="3441479"/>
            <a:ext cx="1810656" cy="509108"/>
          </a:xfrm>
          <a:prstGeom prst="wedgeRectCallout">
            <a:avLst>
              <a:gd name="adj1" fmla="val -39139"/>
              <a:gd name="adj2" fmla="val 132326"/>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smtClean="0">
                <a:solidFill>
                  <a:schemeClr val="tx1"/>
                </a:solidFill>
              </a:rPr>
              <a:t>With multiple cameras ability to Switch camera feed</a:t>
            </a:r>
            <a:endParaRPr lang="en-US" sz="1400" dirty="0">
              <a:solidFill>
                <a:schemeClr val="tx1"/>
              </a:solidFill>
            </a:endParaRPr>
          </a:p>
        </p:txBody>
      </p:sp>
      <p:sp>
        <p:nvSpPr>
          <p:cNvPr id="15" name="Rectangular Callout 14"/>
          <p:cNvSpPr/>
          <p:nvPr/>
        </p:nvSpPr>
        <p:spPr>
          <a:xfrm>
            <a:off x="3682813" y="3696033"/>
            <a:ext cx="1279474" cy="647730"/>
          </a:xfrm>
          <a:prstGeom prst="wedgeRectCallout">
            <a:avLst>
              <a:gd name="adj1" fmla="val 106641"/>
              <a:gd name="adj2" fmla="val 71087"/>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smtClean="0">
                <a:solidFill>
                  <a:schemeClr val="tx1"/>
                </a:solidFill>
              </a:rPr>
              <a:t>Data Share either App or Display </a:t>
            </a:r>
            <a:endParaRPr lang="en-US" sz="1600" dirty="0">
              <a:solidFill>
                <a:schemeClr val="tx1"/>
              </a:solidFill>
            </a:endParaRPr>
          </a:p>
        </p:txBody>
      </p:sp>
      <p:sp>
        <p:nvSpPr>
          <p:cNvPr id="14" name="Rectangular Callout 13"/>
          <p:cNvSpPr/>
          <p:nvPr/>
        </p:nvSpPr>
        <p:spPr>
          <a:xfrm>
            <a:off x="4962287" y="779406"/>
            <a:ext cx="1810656" cy="836474"/>
          </a:xfrm>
          <a:prstGeom prst="wedgeRectCallout">
            <a:avLst>
              <a:gd name="adj1" fmla="val 28415"/>
              <a:gd name="adj2" fmla="val 384271"/>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Whiteboard Cloud Collaboration between Mondopad devices</a:t>
            </a:r>
            <a:endParaRPr lang="en-US" sz="1400" dirty="0">
              <a:solidFill>
                <a:schemeClr val="tx1"/>
              </a:solidFill>
            </a:endParaRPr>
          </a:p>
        </p:txBody>
      </p:sp>
      <p:cxnSp>
        <p:nvCxnSpPr>
          <p:cNvPr id="5" name="Straight Arrow Connector 4"/>
          <p:cNvCxnSpPr/>
          <p:nvPr/>
        </p:nvCxnSpPr>
        <p:spPr>
          <a:xfrm flipH="1">
            <a:off x="2765600" y="2556747"/>
            <a:ext cx="1474766" cy="21144"/>
          </a:xfrm>
          <a:prstGeom prst="straightConnector1">
            <a:avLst/>
          </a:prstGeom>
          <a:ln w="5715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ular Callout 11"/>
          <p:cNvSpPr/>
          <p:nvPr/>
        </p:nvSpPr>
        <p:spPr>
          <a:xfrm>
            <a:off x="4205466" y="2286294"/>
            <a:ext cx="1810656" cy="780647"/>
          </a:xfrm>
          <a:prstGeom prst="wedgeRectCallout">
            <a:avLst>
              <a:gd name="adj1" fmla="val 46963"/>
              <a:gd name="adj2" fmla="val 206634"/>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smtClean="0">
                <a:solidFill>
                  <a:schemeClr val="tx1"/>
                </a:solidFill>
              </a:rPr>
              <a:t>Full </a:t>
            </a:r>
            <a:r>
              <a:rPr lang="en-US" sz="1400" dirty="0">
                <a:solidFill>
                  <a:schemeClr val="tx1"/>
                </a:solidFill>
              </a:rPr>
              <a:t>Screen </a:t>
            </a:r>
          </a:p>
        </p:txBody>
      </p:sp>
    </p:spTree>
    <p:extLst>
      <p:ext uri="{BB962C8B-B14F-4D97-AF65-F5344CB8AC3E}">
        <p14:creationId xmlns:p14="http://schemas.microsoft.com/office/powerpoint/2010/main" val="18232915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Applications Module</a:t>
            </a:r>
            <a:endParaRPr lang="en-US" sz="3200" dirty="0"/>
          </a:p>
        </p:txBody>
      </p:sp>
      <p:sp>
        <p:nvSpPr>
          <p:cNvPr id="7"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stretch>
            <a:fillRect/>
          </a:stretch>
        </p:blipFill>
        <p:spPr>
          <a:xfrm>
            <a:off x="-27471" y="2795970"/>
            <a:ext cx="9144000" cy="1454046"/>
          </a:xfrm>
          <a:prstGeom prst="rect">
            <a:avLst/>
          </a:prstGeom>
        </p:spPr>
      </p:pic>
      <p:sp>
        <p:nvSpPr>
          <p:cNvPr id="15" name="Speech Bubble: Rectangle 14">
            <a:extLst>
              <a:ext uri="{FF2B5EF4-FFF2-40B4-BE49-F238E27FC236}">
                <a16:creationId xmlns:a16="http://schemas.microsoft.com/office/drawing/2014/main" id="{48D4DC44-9F47-4270-9A0C-13E0833B92E8}"/>
              </a:ext>
            </a:extLst>
          </p:cNvPr>
          <p:cNvSpPr/>
          <p:nvPr/>
        </p:nvSpPr>
        <p:spPr>
          <a:xfrm>
            <a:off x="3521481" y="1213475"/>
            <a:ext cx="4095904" cy="2127299"/>
          </a:xfrm>
          <a:prstGeom prst="wedgeRectCallout">
            <a:avLst>
              <a:gd name="adj1" fmla="val -62446"/>
              <a:gd name="adj2" fmla="val 46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Main Features</a:t>
            </a:r>
          </a:p>
          <a:p>
            <a:pPr algn="ctr"/>
            <a:r>
              <a:rPr lang="en-US" sz="900" dirty="0">
                <a:solidFill>
                  <a:schemeClr val="dk1"/>
                </a:solidFill>
                <a:latin typeface="Arial" panose="020B0604020202020204" pitchFamily="34" charset="0"/>
                <a:cs typeface="Arial" panose="020B0604020202020204" pitchFamily="34" charset="0"/>
              </a:rPr>
              <a:t>(details in following slides)</a:t>
            </a:r>
          </a:p>
          <a:p>
            <a:pPr algn="ctr"/>
            <a:r>
              <a:rPr lang="en-US" sz="900" dirty="0">
                <a:solidFill>
                  <a:schemeClr val="dk1"/>
                </a:solidFill>
                <a:latin typeface="Arial" panose="020B0604020202020204" pitchFamily="34" charset="0"/>
                <a:cs typeface="Arial" panose="020B0604020202020204" pitchFamily="34" charset="0"/>
              </a:rPr>
              <a:t> </a:t>
            </a:r>
          </a:p>
          <a:p>
            <a:pPr marL="2857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Listed all 3rd party applications</a:t>
            </a:r>
          </a:p>
          <a:p>
            <a:pPr marL="2857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Added ability to drag and drop any 3rd party application into the Mondopad bottom bar</a:t>
            </a:r>
          </a:p>
          <a:p>
            <a:pPr marL="285750" lvl="1"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Added ability to customize the bottom bar by reordering items</a:t>
            </a: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8225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Launching 3</a:t>
            </a:r>
            <a:r>
              <a:rPr lang="en-US" altLang="zh-CN" sz="3200" baseline="30000" dirty="0"/>
              <a:t>rd</a:t>
            </a:r>
            <a:r>
              <a:rPr lang="en-US" altLang="zh-CN" sz="3200" dirty="0"/>
              <a:t> Party Applications</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2" name="Picture 1">
            <a:extLst>
              <a:ext uri="{FF2B5EF4-FFF2-40B4-BE49-F238E27FC236}">
                <a16:creationId xmlns:a16="http://schemas.microsoft.com/office/drawing/2014/main" id="{4760674E-BFE8-40D6-8FAC-EF93BD1E80EB}"/>
              </a:ext>
            </a:extLst>
          </p:cNvPr>
          <p:cNvPicPr>
            <a:picLocks noChangeAspect="1"/>
          </p:cNvPicPr>
          <p:nvPr/>
        </p:nvPicPr>
        <p:blipFill>
          <a:blip r:embed="rId4"/>
          <a:stretch>
            <a:fillRect/>
          </a:stretch>
        </p:blipFill>
        <p:spPr>
          <a:xfrm>
            <a:off x="2247762" y="1123866"/>
            <a:ext cx="6730455" cy="3645663"/>
          </a:xfrm>
          <a:prstGeom prst="rect">
            <a:avLst/>
          </a:prstGeom>
        </p:spPr>
      </p:pic>
      <p:sp>
        <p:nvSpPr>
          <p:cNvPr id="10" name="Speech Bubble: Rectangle 9">
            <a:extLst>
              <a:ext uri="{FF2B5EF4-FFF2-40B4-BE49-F238E27FC236}">
                <a16:creationId xmlns:a16="http://schemas.microsoft.com/office/drawing/2014/main" id="{F53DC6B7-4C05-42FA-B15F-209803FAD1F1}"/>
              </a:ext>
            </a:extLst>
          </p:cNvPr>
          <p:cNvSpPr/>
          <p:nvPr/>
        </p:nvSpPr>
        <p:spPr>
          <a:xfrm>
            <a:off x="46472" y="1391088"/>
            <a:ext cx="2641164" cy="1404984"/>
          </a:xfrm>
          <a:prstGeom prst="wedgeRectCallout">
            <a:avLst>
              <a:gd name="adj1" fmla="val 62071"/>
              <a:gd name="adj2" fmla="val -29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List of Applications </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Show list of applications installed on this system, including Mondopad modules</a:t>
            </a:r>
            <a:endParaRPr lang="en-US" sz="16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3293230" y="2246812"/>
            <a:ext cx="2530674" cy="1261657"/>
          </a:xfrm>
          <a:prstGeom prst="wedgeRectCallout">
            <a:avLst>
              <a:gd name="adj1" fmla="val -34570"/>
              <a:gd name="adj2" fmla="val -8705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Launch App</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Press app icon to launch the application</a:t>
            </a:r>
          </a:p>
        </p:txBody>
      </p:sp>
      <p:sp>
        <p:nvSpPr>
          <p:cNvPr id="13" name="Speech Bubble: Rectangle 12">
            <a:extLst>
              <a:ext uri="{FF2B5EF4-FFF2-40B4-BE49-F238E27FC236}">
                <a16:creationId xmlns:a16="http://schemas.microsoft.com/office/drawing/2014/main" id="{67ECB7AD-CE11-4060-8101-FAABB5FAC71F}"/>
              </a:ext>
            </a:extLst>
          </p:cNvPr>
          <p:cNvSpPr/>
          <p:nvPr/>
        </p:nvSpPr>
        <p:spPr>
          <a:xfrm>
            <a:off x="6012150" y="2220828"/>
            <a:ext cx="2640337" cy="1451737"/>
          </a:xfrm>
          <a:prstGeom prst="wedgeRectCallout">
            <a:avLst>
              <a:gd name="adj1" fmla="val -71550"/>
              <a:gd name="adj2" fmla="val -970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Search</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Filter as you type</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Enter “Mondopad” to show only Mondopad Modules  </a:t>
            </a:r>
          </a:p>
        </p:txBody>
      </p:sp>
      <p:sp>
        <p:nvSpPr>
          <p:cNvPr id="12"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1564704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B683B2-5E7B-4DF2-A78F-CFA0F9DBE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01" y="1118146"/>
            <a:ext cx="6312497" cy="3550780"/>
          </a:xfrm>
          <a:prstGeom prst="rect">
            <a:avLst/>
          </a:prstGeom>
        </p:spPr>
      </p:pic>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t>
            </a:r>
            <a:r>
              <a:rPr lang="en-US" altLang="zh-CN" sz="3200" dirty="0" smtClean="0"/>
              <a:t>Apps – Kiosk Mode</a:t>
            </a:r>
            <a:endParaRPr lang="en-US" sz="3200" dirty="0"/>
          </a:p>
        </p:txBody>
      </p:sp>
      <p:sp>
        <p:nvSpPr>
          <p:cNvPr id="7" name="Text Placeholder 6"/>
          <p:cNvSpPr>
            <a:spLocks noGrp="1"/>
          </p:cNvSpPr>
          <p:nvPr>
            <p:ph type="body" sz="quarter" idx="14"/>
          </p:nvPr>
        </p:nvSpPr>
        <p:spPr>
          <a:xfrm>
            <a:off x="479567" y="53636"/>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9" name="Oval 8">
            <a:extLst>
              <a:ext uri="{FF2B5EF4-FFF2-40B4-BE49-F238E27FC236}">
                <a16:creationId xmlns:a16="http://schemas.microsoft.com/office/drawing/2014/main" id="{149EE29D-E342-4C4E-A50C-756FD5811115}"/>
              </a:ext>
            </a:extLst>
          </p:cNvPr>
          <p:cNvSpPr/>
          <p:nvPr/>
        </p:nvSpPr>
        <p:spPr>
          <a:xfrm>
            <a:off x="3374694" y="4133458"/>
            <a:ext cx="669110" cy="31395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C9D7B58F-1A4E-4DCF-85BA-BBCD55647BF7}"/>
              </a:ext>
            </a:extLst>
          </p:cNvPr>
          <p:cNvSpPr/>
          <p:nvPr/>
        </p:nvSpPr>
        <p:spPr>
          <a:xfrm>
            <a:off x="4925943" y="3566470"/>
            <a:ext cx="2717342" cy="858613"/>
          </a:xfrm>
          <a:prstGeom prst="wedgeRectCallout">
            <a:avLst>
              <a:gd name="adj1" fmla="val -82254"/>
              <a:gd name="adj2" fmla="val 312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See All Running Apps</a:t>
            </a:r>
          </a:p>
          <a:p>
            <a:pPr algn="ctr"/>
            <a:r>
              <a:rPr lang="en-US" sz="105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Expand to see all running 3</a:t>
            </a:r>
            <a:r>
              <a:rPr lang="en-US" sz="1400" baseline="30000" dirty="0">
                <a:solidFill>
                  <a:schemeClr val="dk1"/>
                </a:solidFill>
                <a:latin typeface="Arial" panose="020B0604020202020204" pitchFamily="34" charset="0"/>
                <a:cs typeface="Arial" panose="020B0604020202020204" pitchFamily="34" charset="0"/>
              </a:rPr>
              <a:t>rd</a:t>
            </a:r>
            <a:r>
              <a:rPr lang="en-US" sz="1400" dirty="0">
                <a:solidFill>
                  <a:schemeClr val="dk1"/>
                </a:solidFill>
                <a:latin typeface="Arial" panose="020B0604020202020204" pitchFamily="34" charset="0"/>
                <a:cs typeface="Arial" panose="020B0604020202020204" pitchFamily="34" charset="0"/>
              </a:rPr>
              <a:t> party apps (next slide)</a:t>
            </a:r>
          </a:p>
        </p:txBody>
      </p:sp>
      <p:sp>
        <p:nvSpPr>
          <p:cNvPr id="17" name="Speech Bubble: Rectangle 16">
            <a:extLst>
              <a:ext uri="{FF2B5EF4-FFF2-40B4-BE49-F238E27FC236}">
                <a16:creationId xmlns:a16="http://schemas.microsoft.com/office/drawing/2014/main" id="{F9FAC822-8FD4-4710-8153-E1E3B3A6115E}"/>
              </a:ext>
            </a:extLst>
          </p:cNvPr>
          <p:cNvSpPr/>
          <p:nvPr/>
        </p:nvSpPr>
        <p:spPr>
          <a:xfrm>
            <a:off x="1541043" y="2323875"/>
            <a:ext cx="2641164" cy="1194249"/>
          </a:xfrm>
          <a:prstGeom prst="wedgeRectCallout">
            <a:avLst>
              <a:gd name="adj1" fmla="val -27082"/>
              <a:gd name="adj2" fmla="val 1167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Return to Mondopad </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Click on </a:t>
            </a:r>
            <a:r>
              <a:rPr lang="en-US" sz="1400" b="1" dirty="0">
                <a:solidFill>
                  <a:schemeClr val="dk1"/>
                </a:solidFill>
                <a:latin typeface="Arial" panose="020B0604020202020204" pitchFamily="34" charset="0"/>
                <a:cs typeface="Arial" panose="020B0604020202020204" pitchFamily="34" charset="0"/>
              </a:rPr>
              <a:t>Home </a:t>
            </a:r>
            <a:r>
              <a:rPr lang="en-US" sz="1400" dirty="0">
                <a:solidFill>
                  <a:schemeClr val="dk1"/>
                </a:solidFill>
                <a:latin typeface="Arial" panose="020B0604020202020204" pitchFamily="34" charset="0"/>
                <a:cs typeface="Arial" panose="020B0604020202020204" pitchFamily="34" charset="0"/>
              </a:rPr>
              <a:t>icon </a:t>
            </a:r>
            <a:r>
              <a:rPr lang="en-US" sz="1400" dirty="0" smtClean="0">
                <a:solidFill>
                  <a:schemeClr val="dk1"/>
                </a:solidFill>
                <a:latin typeface="Arial" panose="020B0604020202020204" pitchFamily="34" charset="0"/>
                <a:cs typeface="Arial" panose="020B0604020202020204" pitchFamily="34" charset="0"/>
              </a:rPr>
              <a:t>from Bottom Toolbar</a:t>
            </a:r>
            <a:endParaRPr lang="en-US" sz="1600" dirty="0">
              <a:solidFill>
                <a:schemeClr val="dk1"/>
              </a:solidFill>
              <a:latin typeface="Arial" panose="020B0604020202020204" pitchFamily="34" charset="0"/>
              <a:cs typeface="Arial" panose="020B0604020202020204" pitchFamily="34" charset="0"/>
            </a:endParaRPr>
          </a:p>
        </p:txBody>
      </p:sp>
      <p:sp>
        <p:nvSpPr>
          <p:cNvPr id="18" name="Speech Bubble: Rectangle 17">
            <a:extLst>
              <a:ext uri="{FF2B5EF4-FFF2-40B4-BE49-F238E27FC236}">
                <a16:creationId xmlns:a16="http://schemas.microsoft.com/office/drawing/2014/main" id="{36C88834-B4E7-4A19-9F39-5986618DF324}"/>
              </a:ext>
            </a:extLst>
          </p:cNvPr>
          <p:cNvSpPr/>
          <p:nvPr/>
        </p:nvSpPr>
        <p:spPr>
          <a:xfrm>
            <a:off x="6771479" y="1262332"/>
            <a:ext cx="2641164" cy="1194249"/>
          </a:xfrm>
          <a:prstGeom prst="wedgeRectCallout">
            <a:avLst>
              <a:gd name="adj1" fmla="val -64823"/>
              <a:gd name="adj2" fmla="val 181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3</a:t>
            </a:r>
            <a:r>
              <a:rPr lang="en-US" b="1" baseline="30000" dirty="0">
                <a:solidFill>
                  <a:schemeClr val="dk1"/>
                </a:solidFill>
                <a:latin typeface="Arial" panose="020B0604020202020204" pitchFamily="34" charset="0"/>
                <a:cs typeface="Arial" panose="020B0604020202020204" pitchFamily="34" charset="0"/>
              </a:rPr>
              <a:t>rd</a:t>
            </a:r>
            <a:r>
              <a:rPr lang="en-US" b="1" dirty="0">
                <a:solidFill>
                  <a:schemeClr val="dk1"/>
                </a:solidFill>
                <a:latin typeface="Arial" panose="020B0604020202020204" pitchFamily="34" charset="0"/>
                <a:cs typeface="Arial" panose="020B0604020202020204" pitchFamily="34" charset="0"/>
              </a:rPr>
              <a:t> Party Application</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Runs on top of Mondopad Background</a:t>
            </a:r>
            <a:endParaRPr lang="en-US" sz="16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520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C7581C-F4D3-413E-BB33-3B3B1638E368}"/>
              </a:ext>
            </a:extLst>
          </p:cNvPr>
          <p:cNvPicPr>
            <a:picLocks noChangeAspect="1"/>
          </p:cNvPicPr>
          <p:nvPr/>
        </p:nvPicPr>
        <p:blipFill>
          <a:blip r:embed="rId3"/>
          <a:stretch>
            <a:fillRect/>
          </a:stretch>
        </p:blipFill>
        <p:spPr>
          <a:xfrm>
            <a:off x="837907" y="987801"/>
            <a:ext cx="6873594" cy="3866397"/>
          </a:xfrm>
          <a:prstGeom prst="rect">
            <a:avLst/>
          </a:prstGeom>
        </p:spPr>
      </p:pic>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App – Kiosk Mode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3" name="Speech Bubble: Rectangle 12">
            <a:extLst>
              <a:ext uri="{FF2B5EF4-FFF2-40B4-BE49-F238E27FC236}">
                <a16:creationId xmlns:a16="http://schemas.microsoft.com/office/drawing/2014/main" id="{C9D7B58F-1A4E-4DCF-85BA-BBCD55647BF7}"/>
              </a:ext>
            </a:extLst>
          </p:cNvPr>
          <p:cNvSpPr/>
          <p:nvPr/>
        </p:nvSpPr>
        <p:spPr>
          <a:xfrm>
            <a:off x="5432398" y="3757250"/>
            <a:ext cx="2717342" cy="858613"/>
          </a:xfrm>
          <a:prstGeom prst="wedgeRectCallout">
            <a:avLst>
              <a:gd name="adj1" fmla="val -82254"/>
              <a:gd name="adj2" fmla="val 312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Bottom Bar</a:t>
            </a:r>
          </a:p>
          <a:p>
            <a:pPr algn="ctr"/>
            <a:r>
              <a:rPr lang="en-US" sz="105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To return to Mondopad Modules or other 3</a:t>
            </a:r>
            <a:r>
              <a:rPr lang="en-US" sz="1400" baseline="30000" dirty="0">
                <a:solidFill>
                  <a:schemeClr val="dk1"/>
                </a:solidFill>
                <a:latin typeface="Arial" panose="020B0604020202020204" pitchFamily="34" charset="0"/>
                <a:cs typeface="Arial" panose="020B0604020202020204" pitchFamily="34" charset="0"/>
              </a:rPr>
              <a:t>rd</a:t>
            </a:r>
            <a:r>
              <a:rPr lang="en-US" sz="1400" dirty="0">
                <a:solidFill>
                  <a:schemeClr val="dk1"/>
                </a:solidFill>
                <a:latin typeface="Arial" panose="020B0604020202020204" pitchFamily="34" charset="0"/>
                <a:cs typeface="Arial" panose="020B0604020202020204" pitchFamily="34" charset="0"/>
              </a:rPr>
              <a:t> party apps</a:t>
            </a:r>
          </a:p>
        </p:txBody>
      </p:sp>
      <p:sp>
        <p:nvSpPr>
          <p:cNvPr id="18" name="Speech Bubble: Rectangle 17">
            <a:extLst>
              <a:ext uri="{FF2B5EF4-FFF2-40B4-BE49-F238E27FC236}">
                <a16:creationId xmlns:a16="http://schemas.microsoft.com/office/drawing/2014/main" id="{36C88834-B4E7-4A19-9F39-5986618DF324}"/>
              </a:ext>
            </a:extLst>
          </p:cNvPr>
          <p:cNvSpPr/>
          <p:nvPr/>
        </p:nvSpPr>
        <p:spPr>
          <a:xfrm>
            <a:off x="6234398" y="1003777"/>
            <a:ext cx="2641164" cy="1194249"/>
          </a:xfrm>
          <a:prstGeom prst="wedgeRectCallout">
            <a:avLst>
              <a:gd name="adj1" fmla="val -64823"/>
              <a:gd name="adj2" fmla="val 181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3</a:t>
            </a:r>
            <a:r>
              <a:rPr lang="en-US" b="1" baseline="30000" dirty="0">
                <a:solidFill>
                  <a:schemeClr val="dk1"/>
                </a:solidFill>
                <a:latin typeface="Arial" panose="020B0604020202020204" pitchFamily="34" charset="0"/>
                <a:cs typeface="Arial" panose="020B0604020202020204" pitchFamily="34" charset="0"/>
              </a:rPr>
              <a:t>rd</a:t>
            </a:r>
            <a:r>
              <a:rPr lang="en-US" b="1" dirty="0">
                <a:solidFill>
                  <a:schemeClr val="dk1"/>
                </a:solidFill>
                <a:latin typeface="Arial" panose="020B0604020202020204" pitchFamily="34" charset="0"/>
                <a:cs typeface="Arial" panose="020B0604020202020204" pitchFamily="34" charset="0"/>
              </a:rPr>
              <a:t> Party Application</a:t>
            </a: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Runs on top of Mondopad Background</a:t>
            </a:r>
            <a:endParaRPr lang="en-US" sz="1600" dirty="0">
              <a:solidFill>
                <a:schemeClr val="dk1"/>
              </a:solidFill>
              <a:latin typeface="Arial" panose="020B0604020202020204" pitchFamily="34" charset="0"/>
              <a:cs typeface="Arial" panose="020B0604020202020204" pitchFamily="34" charset="0"/>
            </a:endParaRPr>
          </a:p>
        </p:txBody>
      </p:sp>
      <p:sp>
        <p:nvSpPr>
          <p:cNvPr id="10"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977460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21A9D-F447-45CF-8432-51F884894920}"/>
              </a:ext>
            </a:extLst>
          </p:cNvPr>
          <p:cNvPicPr>
            <a:picLocks noChangeAspect="1"/>
          </p:cNvPicPr>
          <p:nvPr/>
        </p:nvPicPr>
        <p:blipFill>
          <a:blip r:embed="rId3"/>
          <a:stretch>
            <a:fillRect/>
          </a:stretch>
        </p:blipFill>
        <p:spPr>
          <a:xfrm>
            <a:off x="1664782" y="1056980"/>
            <a:ext cx="6614513" cy="3720664"/>
          </a:xfrm>
          <a:prstGeom prst="rect">
            <a:avLst/>
          </a:prstGeom>
        </p:spPr>
      </p:pic>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App – Kiosk Mode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Speech Bubble: Rectangle 9">
            <a:extLst>
              <a:ext uri="{FF2B5EF4-FFF2-40B4-BE49-F238E27FC236}">
                <a16:creationId xmlns:a16="http://schemas.microsoft.com/office/drawing/2014/main" id="{167F7C74-642F-478B-8965-B18ECD4D9D7B}"/>
              </a:ext>
            </a:extLst>
          </p:cNvPr>
          <p:cNvSpPr/>
          <p:nvPr/>
        </p:nvSpPr>
        <p:spPr>
          <a:xfrm>
            <a:off x="5288509" y="4435249"/>
            <a:ext cx="2340555" cy="573982"/>
          </a:xfrm>
          <a:prstGeom prst="wedgeRectCallout">
            <a:avLst>
              <a:gd name="adj1" fmla="val -28103"/>
              <a:gd name="adj2" fmla="val -996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Each app can be minimized separately</a:t>
            </a:r>
            <a:endParaRPr lang="en-US" sz="16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BB310067-5075-4C12-9367-C08E7D399ADD}"/>
              </a:ext>
            </a:extLst>
          </p:cNvPr>
          <p:cNvSpPr/>
          <p:nvPr/>
        </p:nvSpPr>
        <p:spPr>
          <a:xfrm>
            <a:off x="44183" y="1194960"/>
            <a:ext cx="1513089" cy="1206812"/>
          </a:xfrm>
          <a:prstGeom prst="wedgeRectCallout">
            <a:avLst>
              <a:gd name="adj1" fmla="val 83068"/>
              <a:gd name="adj2" fmla="val 280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If multiple apps are opened, they can be viewed side by side…</a:t>
            </a:r>
          </a:p>
        </p:txBody>
      </p:sp>
      <p:sp>
        <p:nvSpPr>
          <p:cNvPr id="12"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547102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a:t>Running 3</a:t>
            </a:r>
            <a:r>
              <a:rPr lang="en-US" altLang="zh-CN" sz="3200" baseline="30000" dirty="0"/>
              <a:t>rd</a:t>
            </a:r>
            <a:r>
              <a:rPr lang="en-US" altLang="zh-CN" sz="3200" dirty="0"/>
              <a:t> Party Apps– Personal Mode</a:t>
            </a:r>
            <a:endParaRPr lang="en-US" sz="3200" dirty="0"/>
          </a:p>
        </p:txBody>
      </p:sp>
      <p:sp>
        <p:nvSpPr>
          <p:cNvPr id="7" name="Text Placeholder 6"/>
          <p:cNvSpPr>
            <a:spLocks noGrp="1"/>
          </p:cNvSpPr>
          <p:nvPr>
            <p:ph type="body" sz="quarter" idx="14"/>
          </p:nvPr>
        </p:nvSpPr>
        <p:spPr>
          <a:xfrm>
            <a:off x="377731" y="34287"/>
            <a:ext cx="6459364" cy="302056"/>
          </a:xfrm>
          <a:prstGeom prst="rect">
            <a:avLst/>
          </a:prstGeom>
        </p:spPr>
        <p:txBody>
          <a:bodyPr/>
          <a:lstStyle/>
          <a:p>
            <a:pPr algn="ctr"/>
            <a:r>
              <a:rPr lang="en-US" sz="1400" dirty="0" smtClean="0"/>
              <a:t>Applications Module</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pic>
        <p:nvPicPr>
          <p:cNvPr id="3" name="Picture 2">
            <a:extLst>
              <a:ext uri="{FF2B5EF4-FFF2-40B4-BE49-F238E27FC236}">
                <a16:creationId xmlns:a16="http://schemas.microsoft.com/office/drawing/2014/main" id="{0894F08E-A211-4FB1-B5D4-34821110B297}"/>
              </a:ext>
            </a:extLst>
          </p:cNvPr>
          <p:cNvPicPr>
            <a:picLocks noChangeAspect="1"/>
          </p:cNvPicPr>
          <p:nvPr/>
        </p:nvPicPr>
        <p:blipFill>
          <a:blip r:embed="rId3"/>
          <a:stretch>
            <a:fillRect/>
          </a:stretch>
        </p:blipFill>
        <p:spPr>
          <a:xfrm>
            <a:off x="313506" y="1094025"/>
            <a:ext cx="6587814" cy="3705645"/>
          </a:xfrm>
          <a:prstGeom prst="rect">
            <a:avLst/>
          </a:prstGeom>
        </p:spPr>
      </p:pic>
      <p:sp>
        <p:nvSpPr>
          <p:cNvPr id="10" name="Speech Bubble: Rectangle 9">
            <a:extLst>
              <a:ext uri="{FF2B5EF4-FFF2-40B4-BE49-F238E27FC236}">
                <a16:creationId xmlns:a16="http://schemas.microsoft.com/office/drawing/2014/main" id="{AC9526EB-E744-4777-9865-B0D5873912A5}"/>
              </a:ext>
            </a:extLst>
          </p:cNvPr>
          <p:cNvSpPr/>
          <p:nvPr/>
        </p:nvSpPr>
        <p:spPr>
          <a:xfrm>
            <a:off x="3661084" y="4049475"/>
            <a:ext cx="1550119" cy="678932"/>
          </a:xfrm>
          <a:prstGeom prst="wedgeRectCallout">
            <a:avLst>
              <a:gd name="adj1" fmla="val -63700"/>
              <a:gd name="adj2" fmla="val 528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Mondopad is minimized…</a:t>
            </a:r>
          </a:p>
        </p:txBody>
      </p:sp>
      <p:sp>
        <p:nvSpPr>
          <p:cNvPr id="11" name="Speech Bubble: Rectangle 10">
            <a:extLst>
              <a:ext uri="{FF2B5EF4-FFF2-40B4-BE49-F238E27FC236}">
                <a16:creationId xmlns:a16="http://schemas.microsoft.com/office/drawing/2014/main" id="{535299EF-42EF-4E43-8ED2-F47C5094F586}"/>
              </a:ext>
            </a:extLst>
          </p:cNvPr>
          <p:cNvSpPr/>
          <p:nvPr/>
        </p:nvSpPr>
        <p:spPr>
          <a:xfrm>
            <a:off x="6106708" y="1620799"/>
            <a:ext cx="2641164" cy="1194249"/>
          </a:xfrm>
          <a:prstGeom prst="wedgeRectCallout">
            <a:avLst>
              <a:gd name="adj1" fmla="val -66308"/>
              <a:gd name="adj2" fmla="val 398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3</a:t>
            </a:r>
            <a:r>
              <a:rPr lang="en-US" b="1" baseline="30000" dirty="0">
                <a:solidFill>
                  <a:schemeClr val="dk1"/>
                </a:solidFill>
                <a:latin typeface="Arial" panose="020B0604020202020204" pitchFamily="34" charset="0"/>
                <a:cs typeface="Arial" panose="020B0604020202020204" pitchFamily="34" charset="0"/>
              </a:rPr>
              <a:t>rd</a:t>
            </a:r>
            <a:r>
              <a:rPr lang="en-US" b="1" dirty="0">
                <a:solidFill>
                  <a:schemeClr val="dk1"/>
                </a:solidFill>
                <a:latin typeface="Arial" panose="020B0604020202020204" pitchFamily="34" charset="0"/>
                <a:cs typeface="Arial" panose="020B0604020202020204" pitchFamily="34" charset="0"/>
              </a:rPr>
              <a:t> Party </a:t>
            </a:r>
            <a:r>
              <a:rPr lang="en-US" b="1">
                <a:solidFill>
                  <a:schemeClr val="dk1"/>
                </a:solidFill>
                <a:latin typeface="Arial" panose="020B0604020202020204" pitchFamily="34" charset="0"/>
                <a:cs typeface="Arial" panose="020B0604020202020204" pitchFamily="34" charset="0"/>
              </a:rPr>
              <a:t>Application in Personal Mode</a:t>
            </a:r>
            <a:endParaRPr lang="en-US" b="1" dirty="0">
              <a:solidFill>
                <a:schemeClr val="dk1"/>
              </a:solidFill>
              <a:latin typeface="Arial" panose="020B0604020202020204" pitchFamily="34" charset="0"/>
              <a:cs typeface="Arial" panose="020B0604020202020204" pitchFamily="34" charset="0"/>
            </a:endParaRPr>
          </a:p>
          <a:p>
            <a:pPr algn="ctr"/>
            <a:r>
              <a:rPr lang="en-US" sz="900" dirty="0">
                <a:solidFill>
                  <a:schemeClr val="dk1"/>
                </a:solidFill>
                <a:latin typeface="Arial" panose="020B0604020202020204" pitchFamily="34" charset="0"/>
                <a:cs typeface="Arial" panose="020B0604020202020204" pitchFamily="34" charset="0"/>
              </a:rPr>
              <a:t> </a:t>
            </a:r>
          </a:p>
          <a:p>
            <a:pPr algn="ctr"/>
            <a:r>
              <a:rPr lang="en-US" sz="1400" dirty="0">
                <a:solidFill>
                  <a:schemeClr val="dk1"/>
                </a:solidFill>
                <a:latin typeface="Arial" panose="020B0604020202020204" pitchFamily="34" charset="0"/>
                <a:cs typeface="Arial" panose="020B0604020202020204" pitchFamily="34" charset="0"/>
              </a:rPr>
              <a:t>Runs on Windows Desktop</a:t>
            </a:r>
            <a:endParaRPr lang="en-US" sz="16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362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9C8072-116B-412D-B3C4-F18437C7118B}"/>
              </a:ext>
            </a:extLst>
          </p:cNvPr>
          <p:cNvPicPr>
            <a:picLocks noChangeAspect="1"/>
          </p:cNvPicPr>
          <p:nvPr/>
        </p:nvPicPr>
        <p:blipFill>
          <a:blip r:embed="rId3"/>
          <a:stretch>
            <a:fillRect/>
          </a:stretch>
        </p:blipFill>
        <p:spPr>
          <a:xfrm>
            <a:off x="905460" y="757852"/>
            <a:ext cx="7283804" cy="4097140"/>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Edit Mode</a:t>
            </a:r>
            <a:endParaRPr lang="en-US" sz="3200" dirty="0"/>
          </a:p>
        </p:txBody>
      </p:sp>
      <p:sp>
        <p:nvSpPr>
          <p:cNvPr id="7" name="Text Placeholder 6"/>
          <p:cNvSpPr>
            <a:spLocks noGrp="1"/>
          </p:cNvSpPr>
          <p:nvPr>
            <p:ph type="body" sz="quarter" idx="14"/>
          </p:nvPr>
        </p:nvSpPr>
        <p:spPr>
          <a:xfrm>
            <a:off x="490482" y="17880"/>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B942EB68-073A-4B46-86B9-7FF4010D8C9C}"/>
              </a:ext>
            </a:extLst>
          </p:cNvPr>
          <p:cNvSpPr/>
          <p:nvPr/>
        </p:nvSpPr>
        <p:spPr>
          <a:xfrm>
            <a:off x="905460" y="1122208"/>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Speech Bubble: Rectangle 16">
            <a:extLst>
              <a:ext uri="{FF2B5EF4-FFF2-40B4-BE49-F238E27FC236}">
                <a16:creationId xmlns:a16="http://schemas.microsoft.com/office/drawing/2014/main" id="{F050C761-827E-4DC8-A878-30B58CF1AB1E}"/>
              </a:ext>
            </a:extLst>
          </p:cNvPr>
          <p:cNvSpPr/>
          <p:nvPr/>
        </p:nvSpPr>
        <p:spPr>
          <a:xfrm>
            <a:off x="2817310" y="886120"/>
            <a:ext cx="1805708" cy="1070442"/>
          </a:xfrm>
          <a:prstGeom prst="wedgeRectCallout">
            <a:avLst>
              <a:gd name="adj1" fmla="val 96691"/>
              <a:gd name="adj2" fmla="val 650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dk1"/>
              </a:solidFill>
              <a:latin typeface="Arial" panose="020B0604020202020204" pitchFamily="34" charset="0"/>
              <a:cs typeface="Arial" panose="020B0604020202020204" pitchFamily="34" charset="0"/>
            </a:endParaRPr>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2024902" y="852155"/>
            <a:ext cx="3336754" cy="1070442"/>
          </a:xfrm>
          <a:prstGeom prst="wedgeRectCallout">
            <a:avLst>
              <a:gd name="adj1" fmla="val -66561"/>
              <a:gd name="adj2" fmla="val -52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Use Edit Mode to Configurate MP Bottom Bar</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Admin pin code is required</a:t>
            </a:r>
          </a:p>
        </p:txBody>
      </p:sp>
    </p:spTree>
    <p:extLst>
      <p:ext uri="{BB962C8B-B14F-4D97-AF65-F5344CB8AC3E}">
        <p14:creationId xmlns:p14="http://schemas.microsoft.com/office/powerpoint/2010/main" val="166206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Home Screen</a:t>
            </a:r>
            <a:endParaRPr lang="en-US" sz="3200" dirty="0"/>
          </a:p>
        </p:txBody>
      </p:sp>
      <p:sp>
        <p:nvSpPr>
          <p:cNvPr id="7" name="Text Placeholder 6"/>
          <p:cNvSpPr>
            <a:spLocks noGrp="1"/>
          </p:cNvSpPr>
          <p:nvPr>
            <p:ph type="body" sz="quarter" idx="14"/>
          </p:nvPr>
        </p:nvSpPr>
        <p:spPr>
          <a:xfrm>
            <a:off x="1206461" y="5600"/>
            <a:ext cx="6459364" cy="302056"/>
          </a:xfrm>
          <a:prstGeom prst="rect">
            <a:avLst/>
          </a:prstGeom>
        </p:spPr>
        <p:txBody>
          <a:bodyPr/>
          <a:lstStyle/>
          <a:p>
            <a:pPr algn="ctr"/>
            <a:r>
              <a:rPr lang="en-US" sz="1400" dirty="0" smtClean="0"/>
              <a:t>Home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Tree>
    <p:extLst>
      <p:ext uri="{BB962C8B-B14F-4D97-AF65-F5344CB8AC3E}">
        <p14:creationId xmlns:p14="http://schemas.microsoft.com/office/powerpoint/2010/main" val="873451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FC39A0-B22A-4F8C-B916-95D720FD9570}"/>
              </a:ext>
            </a:extLst>
          </p:cNvPr>
          <p:cNvPicPr>
            <a:picLocks noChangeAspect="1"/>
          </p:cNvPicPr>
          <p:nvPr/>
        </p:nvPicPr>
        <p:blipFill>
          <a:blip r:embed="rId3"/>
          <a:stretch>
            <a:fillRect/>
          </a:stretch>
        </p:blipFill>
        <p:spPr>
          <a:xfrm>
            <a:off x="1051939" y="812124"/>
            <a:ext cx="7710663" cy="4176609"/>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smtClean="0"/>
              <a:t>Applications </a:t>
            </a:r>
            <a:r>
              <a:rPr lang="en-US" altLang="zh-CN" sz="3200" dirty="0"/>
              <a:t>– Edit Mode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B942EB68-073A-4B46-86B9-7FF4010D8C9C}"/>
              </a:ext>
            </a:extLst>
          </p:cNvPr>
          <p:cNvSpPr/>
          <p:nvPr/>
        </p:nvSpPr>
        <p:spPr>
          <a:xfrm>
            <a:off x="986088" y="1159916"/>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5903717" y="1017104"/>
            <a:ext cx="2789063" cy="1989431"/>
          </a:xfrm>
          <a:prstGeom prst="wedgeRectCallout">
            <a:avLst>
              <a:gd name="adj1" fmla="val -72902"/>
              <a:gd name="adj2" fmla="val -3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600" b="1" dirty="0">
                <a:solidFill>
                  <a:schemeClr val="dk1"/>
                </a:solidFill>
                <a:latin typeface="Arial" panose="020B0604020202020204" pitchFamily="34" charset="0"/>
                <a:cs typeface="Arial" panose="020B0604020202020204" pitchFamily="34" charset="0"/>
              </a:rPr>
              <a:t>Add App</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User can add any Windows App to Mondopad Bottom Bar </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Drag and drop an app from top section to bottom section</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When in Edit Mode, all disabled MP modules will show here too, so user can add them in bottom bar.  </a:t>
            </a:r>
          </a:p>
        </p:txBody>
      </p:sp>
      <p:sp>
        <p:nvSpPr>
          <p:cNvPr id="13" name="Speech Bubble: Rectangle 12">
            <a:extLst>
              <a:ext uri="{FF2B5EF4-FFF2-40B4-BE49-F238E27FC236}">
                <a16:creationId xmlns:a16="http://schemas.microsoft.com/office/drawing/2014/main" id="{365E0488-520B-47AA-A69E-7A4B97D50A5A}"/>
              </a:ext>
            </a:extLst>
          </p:cNvPr>
          <p:cNvSpPr/>
          <p:nvPr/>
        </p:nvSpPr>
        <p:spPr>
          <a:xfrm>
            <a:off x="5557041" y="3048137"/>
            <a:ext cx="3529234" cy="1180730"/>
          </a:xfrm>
          <a:prstGeom prst="wedgeRectCallout">
            <a:avLst>
              <a:gd name="adj1" fmla="val -64381"/>
              <a:gd name="adj2" fmla="val 132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600" b="1" dirty="0">
                <a:solidFill>
                  <a:schemeClr val="dk1"/>
                </a:solidFill>
                <a:latin typeface="Arial" panose="020B0604020202020204" pitchFamily="34" charset="0"/>
                <a:cs typeface="Arial" panose="020B0604020202020204" pitchFamily="34" charset="0"/>
              </a:rPr>
              <a:t>Remove App</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Click on X on the upper left corner to remove the app from Mondopad Bottom Bar</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Other than Applications and Settings modules, all other MP modules can be removed</a:t>
            </a:r>
          </a:p>
        </p:txBody>
      </p:sp>
      <p:sp>
        <p:nvSpPr>
          <p:cNvPr id="15" name="Speech Bubble: Rectangle 14">
            <a:extLst>
              <a:ext uri="{FF2B5EF4-FFF2-40B4-BE49-F238E27FC236}">
                <a16:creationId xmlns:a16="http://schemas.microsoft.com/office/drawing/2014/main" id="{175C81D8-6595-42F0-AAEA-683F68C9D53D}"/>
              </a:ext>
            </a:extLst>
          </p:cNvPr>
          <p:cNvSpPr/>
          <p:nvPr/>
        </p:nvSpPr>
        <p:spPr>
          <a:xfrm>
            <a:off x="4541638" y="4348448"/>
            <a:ext cx="2232538" cy="768869"/>
          </a:xfrm>
          <a:prstGeom prst="wedgeRectCallout">
            <a:avLst>
              <a:gd name="adj1" fmla="val -53959"/>
              <a:gd name="adj2" fmla="val -489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Reorder</a:t>
            </a:r>
          </a:p>
          <a:p>
            <a:pPr algn="ctr"/>
            <a:endParaRPr lang="en-US" sz="800" b="1" dirty="0">
              <a:solidFill>
                <a:schemeClr val="dk1"/>
              </a:solidFill>
              <a:latin typeface="Arial" panose="020B0604020202020204" pitchFamily="34" charset="0"/>
              <a:cs typeface="Arial" panose="020B0604020202020204" pitchFamily="34" charset="0"/>
            </a:endParaRPr>
          </a:p>
          <a:p>
            <a:pPr algn="ctr"/>
            <a:r>
              <a:rPr lang="en-US" sz="1200" dirty="0">
                <a:solidFill>
                  <a:schemeClr val="dk1"/>
                </a:solidFill>
                <a:latin typeface="Arial" panose="020B0604020202020204" pitchFamily="34" charset="0"/>
                <a:cs typeface="Arial" panose="020B0604020202020204" pitchFamily="34" charset="0"/>
              </a:rPr>
              <a:t>Long hold and drag to put the selected app in desired order</a:t>
            </a:r>
          </a:p>
        </p:txBody>
      </p:sp>
      <p:sp>
        <p:nvSpPr>
          <p:cNvPr id="16" name="Speech Bubble: Rectangle 15">
            <a:extLst>
              <a:ext uri="{FF2B5EF4-FFF2-40B4-BE49-F238E27FC236}">
                <a16:creationId xmlns:a16="http://schemas.microsoft.com/office/drawing/2014/main" id="{2DBCD64F-D2B1-4BCB-B25D-05141D987E96}"/>
              </a:ext>
            </a:extLst>
          </p:cNvPr>
          <p:cNvSpPr/>
          <p:nvPr/>
        </p:nvSpPr>
        <p:spPr>
          <a:xfrm>
            <a:off x="5865" y="2649081"/>
            <a:ext cx="1853525" cy="739964"/>
          </a:xfrm>
          <a:prstGeom prst="wedgeRectCallout">
            <a:avLst>
              <a:gd name="adj1" fmla="val 12460"/>
              <a:gd name="adj2" fmla="val -937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Use “Done” or “Admin Logout” to exit Edit Mode</a:t>
            </a:r>
          </a:p>
        </p:txBody>
      </p:sp>
      <p:sp>
        <p:nvSpPr>
          <p:cNvPr id="18" name="Speech Bubble: Rectangle 17">
            <a:extLst>
              <a:ext uri="{FF2B5EF4-FFF2-40B4-BE49-F238E27FC236}">
                <a16:creationId xmlns:a16="http://schemas.microsoft.com/office/drawing/2014/main" id="{8488AF31-3C4F-4BD7-9162-2B5911AC03DB}"/>
              </a:ext>
            </a:extLst>
          </p:cNvPr>
          <p:cNvSpPr/>
          <p:nvPr/>
        </p:nvSpPr>
        <p:spPr>
          <a:xfrm>
            <a:off x="1925241" y="2089268"/>
            <a:ext cx="2068069" cy="1070442"/>
          </a:xfrm>
          <a:prstGeom prst="wedgeRectCallout">
            <a:avLst>
              <a:gd name="adj1" fmla="val 58470"/>
              <a:gd name="adj2" fmla="val -16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dk1"/>
                </a:solidFill>
                <a:latin typeface="Arial" panose="020B0604020202020204" pitchFamily="34" charset="0"/>
                <a:cs typeface="Arial" panose="020B0604020202020204" pitchFamily="34" charset="0"/>
              </a:rPr>
              <a:t>top section</a:t>
            </a:r>
          </a:p>
          <a:p>
            <a:pPr algn="ctr"/>
            <a:r>
              <a:rPr lang="en-US" b="1" dirty="0">
                <a:solidFill>
                  <a:schemeClr val="dk1"/>
                </a:solidFill>
                <a:latin typeface="Arial" panose="020B0604020202020204" pitchFamily="34" charset="0"/>
                <a:cs typeface="Arial" panose="020B0604020202020204" pitchFamily="34" charset="0"/>
              </a:rPr>
              <a:t>All Apps List</a:t>
            </a:r>
          </a:p>
          <a:p>
            <a:pPr algn="ctr"/>
            <a:endParaRPr lang="en-US" sz="900" b="1" dirty="0">
              <a:solidFill>
                <a:schemeClr val="dk1"/>
              </a:solidFill>
              <a:latin typeface="Arial" panose="020B0604020202020204" pitchFamily="34" charset="0"/>
              <a:cs typeface="Arial" panose="020B0604020202020204" pitchFamily="34" charset="0"/>
            </a:endParaRPr>
          </a:p>
        </p:txBody>
      </p:sp>
      <p:sp>
        <p:nvSpPr>
          <p:cNvPr id="19" name="Speech Bubble: Rectangle 18">
            <a:extLst>
              <a:ext uri="{FF2B5EF4-FFF2-40B4-BE49-F238E27FC236}">
                <a16:creationId xmlns:a16="http://schemas.microsoft.com/office/drawing/2014/main" id="{B303E9FB-5043-44C4-B760-28D16DFD4095}"/>
              </a:ext>
            </a:extLst>
          </p:cNvPr>
          <p:cNvSpPr/>
          <p:nvPr/>
        </p:nvSpPr>
        <p:spPr>
          <a:xfrm>
            <a:off x="1875415" y="3932396"/>
            <a:ext cx="2062276" cy="859080"/>
          </a:xfrm>
          <a:prstGeom prst="wedgeRectCallout">
            <a:avLst>
              <a:gd name="adj1" fmla="val 61968"/>
              <a:gd name="adj2" fmla="val -269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dk1"/>
                </a:solidFill>
                <a:latin typeface="Arial" panose="020B0604020202020204" pitchFamily="34" charset="0"/>
                <a:cs typeface="Arial" panose="020B0604020202020204" pitchFamily="34" charset="0"/>
              </a:rPr>
              <a:t>bottom section</a:t>
            </a:r>
          </a:p>
          <a:p>
            <a:pPr algn="ctr"/>
            <a:r>
              <a:rPr lang="en-US" b="1" dirty="0">
                <a:solidFill>
                  <a:schemeClr val="dk1"/>
                </a:solidFill>
                <a:latin typeface="Arial" panose="020B0604020202020204" pitchFamily="34" charset="0"/>
                <a:cs typeface="Arial" panose="020B0604020202020204" pitchFamily="34" charset="0"/>
              </a:rPr>
              <a:t>Bottom Bar Configuration</a:t>
            </a:r>
          </a:p>
          <a:p>
            <a:pPr algn="ctr"/>
            <a:endParaRPr lang="en-US" sz="900" b="1" dirty="0">
              <a:solidFill>
                <a:schemeClr val="dk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518294D-19B6-4EDA-9120-3DDAE215BAF4}"/>
              </a:ext>
            </a:extLst>
          </p:cNvPr>
          <p:cNvSpPr/>
          <p:nvPr/>
        </p:nvSpPr>
        <p:spPr>
          <a:xfrm>
            <a:off x="981866" y="1865494"/>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07417C17-6103-4539-8264-BEED8F843EE2}"/>
              </a:ext>
            </a:extLst>
          </p:cNvPr>
          <p:cNvSpPr/>
          <p:nvPr/>
        </p:nvSpPr>
        <p:spPr>
          <a:xfrm>
            <a:off x="1966557" y="795052"/>
            <a:ext cx="3022543" cy="1070442"/>
          </a:xfrm>
          <a:prstGeom prst="wedgeRectCallout">
            <a:avLst>
              <a:gd name="adj1" fmla="val -25182"/>
              <a:gd name="adj2" fmla="val -82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Edit Mode</a:t>
            </a:r>
          </a:p>
          <a:p>
            <a:pPr algn="ctr"/>
            <a:endParaRPr lang="en-US" sz="900" b="1" dirty="0">
              <a:solidFill>
                <a:schemeClr val="dk1"/>
              </a:solidFill>
              <a:latin typeface="Arial" panose="020B0604020202020204" pitchFamily="34" charset="0"/>
              <a:cs typeface="Arial" panose="020B0604020202020204" pitchFamily="34" charset="0"/>
            </a:endParaRPr>
          </a:p>
          <a:p>
            <a:pPr algn="ctr"/>
            <a:r>
              <a:rPr lang="en-US" sz="1400" dirty="0">
                <a:solidFill>
                  <a:schemeClr val="dk1"/>
                </a:solidFill>
                <a:latin typeface="Arial" panose="020B0604020202020204" pitchFamily="34" charset="0"/>
                <a:cs typeface="Arial" panose="020B0604020202020204" pitchFamily="34" charset="0"/>
              </a:rPr>
              <a:t>Use Edit Mode to Configure Mondopad Bottom Bar</a:t>
            </a:r>
          </a:p>
        </p:txBody>
      </p:sp>
      <p:sp>
        <p:nvSpPr>
          <p:cNvPr id="17"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1954253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80B30F-8247-4D33-B620-497374A1625A}"/>
              </a:ext>
            </a:extLst>
          </p:cNvPr>
          <p:cNvPicPr>
            <a:picLocks noChangeAspect="1"/>
          </p:cNvPicPr>
          <p:nvPr/>
        </p:nvPicPr>
        <p:blipFill>
          <a:blip r:embed="rId3"/>
          <a:stretch>
            <a:fillRect/>
          </a:stretch>
        </p:blipFill>
        <p:spPr>
          <a:xfrm>
            <a:off x="780228" y="976833"/>
            <a:ext cx="7178463" cy="3888334"/>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Edit Mode</a:t>
            </a:r>
            <a:endParaRPr lang="en-US" sz="3200" dirty="0"/>
          </a:p>
        </p:txBody>
      </p:sp>
      <p:sp>
        <p:nvSpPr>
          <p:cNvPr id="7" name="Text Placeholder 6"/>
          <p:cNvSpPr>
            <a:spLocks noGrp="1"/>
          </p:cNvSpPr>
          <p:nvPr>
            <p:ph type="body" sz="quarter" idx="14"/>
          </p:nvPr>
        </p:nvSpPr>
        <p:spPr>
          <a:xfrm>
            <a:off x="1206462" y="52058"/>
            <a:ext cx="6459364" cy="302056"/>
          </a:xfrm>
          <a:prstGeom prst="rect">
            <a:avLst/>
          </a:prstGeom>
        </p:spPr>
        <p:txBody>
          <a:bodyPr/>
          <a:lstStyle/>
          <a:p>
            <a:pPr algn="ctr"/>
            <a:r>
              <a:rPr lang="en-US" sz="1400" dirty="0" smtClean="0"/>
              <a:t>Applications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B942EB68-073A-4B46-86B9-7FF4010D8C9C}"/>
              </a:ext>
            </a:extLst>
          </p:cNvPr>
          <p:cNvSpPr/>
          <p:nvPr/>
        </p:nvSpPr>
        <p:spPr>
          <a:xfrm>
            <a:off x="741322" y="1654398"/>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peech Bubble: Rectangle 10">
            <a:extLst>
              <a:ext uri="{FF2B5EF4-FFF2-40B4-BE49-F238E27FC236}">
                <a16:creationId xmlns:a16="http://schemas.microsoft.com/office/drawing/2014/main" id="{92A82037-67AB-4A0E-91F2-6EF79A2C08C0}"/>
              </a:ext>
            </a:extLst>
          </p:cNvPr>
          <p:cNvSpPr/>
          <p:nvPr/>
        </p:nvSpPr>
        <p:spPr>
          <a:xfrm>
            <a:off x="0" y="672791"/>
            <a:ext cx="1947111" cy="918042"/>
          </a:xfrm>
          <a:prstGeom prst="wedgeRectCallout">
            <a:avLst>
              <a:gd name="adj1" fmla="val -11361"/>
              <a:gd name="adj2" fmla="val 697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Default</a:t>
            </a:r>
          </a:p>
          <a:p>
            <a:pPr algn="ctr"/>
            <a:endParaRPr lang="en-US" sz="800" b="1" dirty="0">
              <a:solidFill>
                <a:schemeClr val="dk1"/>
              </a:solidFill>
              <a:latin typeface="Arial" panose="020B0604020202020204" pitchFamily="34" charset="0"/>
              <a:cs typeface="Arial" panose="020B0604020202020204" pitchFamily="34" charset="0"/>
            </a:endParaRPr>
          </a:p>
          <a:p>
            <a:pPr algn="ctr"/>
            <a:r>
              <a:rPr lang="en-US" sz="1200" dirty="0">
                <a:solidFill>
                  <a:schemeClr val="dk1"/>
                </a:solidFill>
                <a:latin typeface="Arial" panose="020B0604020202020204" pitchFamily="34" charset="0"/>
                <a:cs typeface="Arial" panose="020B0604020202020204" pitchFamily="34" charset="0"/>
              </a:rPr>
              <a:t>Use “Default” to reset the bottom bar to the default selection and order</a:t>
            </a:r>
          </a:p>
        </p:txBody>
      </p:sp>
      <p:sp>
        <p:nvSpPr>
          <p:cNvPr id="12" name="Speech Bubble: Rectangle 11">
            <a:extLst>
              <a:ext uri="{FF2B5EF4-FFF2-40B4-BE49-F238E27FC236}">
                <a16:creationId xmlns:a16="http://schemas.microsoft.com/office/drawing/2014/main" id="{3C194A50-CC16-4198-BABF-F7F3D862CE76}"/>
              </a:ext>
            </a:extLst>
          </p:cNvPr>
          <p:cNvSpPr/>
          <p:nvPr/>
        </p:nvSpPr>
        <p:spPr>
          <a:xfrm>
            <a:off x="3925372" y="824433"/>
            <a:ext cx="5218628" cy="3131474"/>
          </a:xfrm>
          <a:prstGeom prst="wedgeRectCallout">
            <a:avLst>
              <a:gd name="adj1" fmla="val -54061"/>
              <a:gd name="adj2" fmla="val -76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dk1"/>
                </a:solidFill>
                <a:latin typeface="Arial" panose="020B0604020202020204" pitchFamily="34" charset="0"/>
                <a:cs typeface="Arial" panose="020B0604020202020204" pitchFamily="34" charset="0"/>
              </a:rPr>
              <a:t>Other Options</a:t>
            </a:r>
          </a:p>
          <a:p>
            <a:pPr algn="ctr"/>
            <a:r>
              <a:rPr lang="en-US" sz="900" dirty="0">
                <a:solidFill>
                  <a:schemeClr val="dk1"/>
                </a:solidFill>
                <a:latin typeface="Arial" panose="020B0604020202020204" pitchFamily="34" charset="0"/>
                <a:cs typeface="Arial" panose="020B0604020202020204" pitchFamily="34" charset="0"/>
              </a:rPr>
              <a:t> </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Long hold or right click on an app icon in top section to show the contextual menu.</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Instead of drag and drop, user can choose “Add to Bottom Bar” in the menu to add the selected app to MP bottom bar.</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Choose “Hide” to remove an app from the All Apps list. This app will be not show up in the Applications Module until user does a factory reset or manually changes the configuration file.   (see Config File slide for details)</a:t>
            </a:r>
          </a:p>
          <a:p>
            <a:pPr marL="285750" indent="-285750">
              <a:spcAft>
                <a:spcPts val="600"/>
              </a:spcAft>
              <a:buFont typeface="Arial" panose="020B0604020202020204" pitchFamily="34" charset="0"/>
              <a:buChar char="•"/>
            </a:pPr>
            <a:r>
              <a:rPr lang="en-US" sz="1400" dirty="0">
                <a:solidFill>
                  <a:schemeClr val="dk1"/>
                </a:solidFill>
                <a:latin typeface="Arial" panose="020B0604020202020204" pitchFamily="34" charset="0"/>
                <a:cs typeface="Arial" panose="020B0604020202020204" pitchFamily="34" charset="0"/>
              </a:rPr>
              <a:t>User can also find the directory the app is in with “Copy Path”</a:t>
            </a:r>
          </a:p>
        </p:txBody>
      </p:sp>
      <p:sp>
        <p:nvSpPr>
          <p:cNvPr id="13" name="Oval 12">
            <a:extLst>
              <a:ext uri="{FF2B5EF4-FFF2-40B4-BE49-F238E27FC236}">
                <a16:creationId xmlns:a16="http://schemas.microsoft.com/office/drawing/2014/main" id="{19AD3554-91C1-4FBF-8284-2BF4A24BDCBB}"/>
              </a:ext>
            </a:extLst>
          </p:cNvPr>
          <p:cNvSpPr/>
          <p:nvPr/>
        </p:nvSpPr>
        <p:spPr>
          <a:xfrm>
            <a:off x="2541997" y="1912193"/>
            <a:ext cx="1230975" cy="69443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a16="http://schemas.microsoft.com/office/drawing/2014/main" id="{14A4FE51-AF7A-481A-AF67-055B4475D4E3}"/>
              </a:ext>
            </a:extLst>
          </p:cNvPr>
          <p:cNvSpPr/>
          <p:nvPr/>
        </p:nvSpPr>
        <p:spPr>
          <a:xfrm>
            <a:off x="73345" y="3704705"/>
            <a:ext cx="3278147" cy="1070442"/>
          </a:xfrm>
          <a:prstGeom prst="wedgeRectCallout">
            <a:avLst>
              <a:gd name="adj1" fmla="val -24415"/>
              <a:gd name="adj2" fmla="val -1380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Return to Desktop</a:t>
            </a:r>
          </a:p>
          <a:p>
            <a:pPr algn="ctr"/>
            <a:endParaRPr lang="en-US" sz="800" b="1" dirty="0">
              <a:solidFill>
                <a:schemeClr val="dk1"/>
              </a:solidFill>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Allow user to minimize MP and return to Windows desktop even in Kiosk Mode</a:t>
            </a:r>
          </a:p>
          <a:p>
            <a:pPr marL="171450" indent="-171450">
              <a:spcAft>
                <a:spcPts val="600"/>
              </a:spcAft>
              <a:buFont typeface="Arial" panose="020B0604020202020204" pitchFamily="34" charset="0"/>
              <a:buChar char="•"/>
            </a:pPr>
            <a:r>
              <a:rPr lang="en-US" sz="1200" dirty="0">
                <a:solidFill>
                  <a:schemeClr val="dk1"/>
                </a:solidFill>
                <a:latin typeface="Arial" panose="020B0604020202020204" pitchFamily="34" charset="0"/>
                <a:cs typeface="Arial" panose="020B0604020202020204" pitchFamily="34" charset="0"/>
              </a:rPr>
              <a:t>In Kiosk Mode, admin pin is required</a:t>
            </a:r>
          </a:p>
        </p:txBody>
      </p:sp>
      <p:sp>
        <p:nvSpPr>
          <p:cNvPr id="16" name="Oval 15">
            <a:extLst>
              <a:ext uri="{FF2B5EF4-FFF2-40B4-BE49-F238E27FC236}">
                <a16:creationId xmlns:a16="http://schemas.microsoft.com/office/drawing/2014/main" id="{DB7AAF8F-B7A2-4AB0-8886-5FBC66CDB863}"/>
              </a:ext>
            </a:extLst>
          </p:cNvPr>
          <p:cNvSpPr/>
          <p:nvPr/>
        </p:nvSpPr>
        <p:spPr>
          <a:xfrm>
            <a:off x="763300" y="2320480"/>
            <a:ext cx="551377" cy="37757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275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064275-B2F4-4ED3-B824-30E59654E0D1}"/>
              </a:ext>
            </a:extLst>
          </p:cNvPr>
          <p:cNvPicPr>
            <a:picLocks noChangeAspect="1"/>
          </p:cNvPicPr>
          <p:nvPr/>
        </p:nvPicPr>
        <p:blipFill>
          <a:blip r:embed="rId3"/>
          <a:stretch>
            <a:fillRect/>
          </a:stretch>
        </p:blipFill>
        <p:spPr>
          <a:xfrm>
            <a:off x="1008071" y="834931"/>
            <a:ext cx="7378148" cy="3996497"/>
          </a:xfrm>
          <a:prstGeom prst="rect">
            <a:avLst/>
          </a:prstGeom>
        </p:spPr>
      </p:pic>
      <p:sp>
        <p:nvSpPr>
          <p:cNvPr id="6" name="Text Placeholder 5"/>
          <p:cNvSpPr>
            <a:spLocks noGrp="1"/>
          </p:cNvSpPr>
          <p:nvPr>
            <p:ph type="body" sz="quarter" idx="10"/>
          </p:nvPr>
        </p:nvSpPr>
        <p:spPr>
          <a:xfrm>
            <a:off x="26894" y="250800"/>
            <a:ext cx="9144000" cy="584131"/>
          </a:xfrm>
        </p:spPr>
        <p:txBody>
          <a:bodyPr/>
          <a:lstStyle/>
          <a:p>
            <a:r>
              <a:rPr lang="en-US" altLang="zh-CN" sz="3200" dirty="0"/>
              <a:t>Configured Bottom Bar Sample</a:t>
            </a:r>
            <a:endParaRPr lang="en-US" sz="32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15" name="Speech Bubble: Rectangle 14">
            <a:extLst>
              <a:ext uri="{FF2B5EF4-FFF2-40B4-BE49-F238E27FC236}">
                <a16:creationId xmlns:a16="http://schemas.microsoft.com/office/drawing/2014/main" id="{14A4FE51-AF7A-481A-AF67-055B4475D4E3}"/>
              </a:ext>
            </a:extLst>
          </p:cNvPr>
          <p:cNvSpPr/>
          <p:nvPr/>
        </p:nvSpPr>
        <p:spPr>
          <a:xfrm>
            <a:off x="286792" y="2506973"/>
            <a:ext cx="2130062" cy="1070442"/>
          </a:xfrm>
          <a:prstGeom prst="wedgeRectCallout">
            <a:avLst>
              <a:gd name="adj1" fmla="val 26853"/>
              <a:gd name="adj2" fmla="val 1115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Added 3</a:t>
            </a:r>
            <a:r>
              <a:rPr lang="en-US" sz="1600" b="1" baseline="30000" dirty="0">
                <a:solidFill>
                  <a:schemeClr val="dk1"/>
                </a:solidFill>
                <a:latin typeface="Arial" panose="020B0604020202020204" pitchFamily="34" charset="0"/>
                <a:cs typeface="Arial" panose="020B0604020202020204" pitchFamily="34" charset="0"/>
              </a:rPr>
              <a:t>rd</a:t>
            </a:r>
            <a:r>
              <a:rPr lang="en-US" sz="1600" b="1" dirty="0">
                <a:solidFill>
                  <a:schemeClr val="dk1"/>
                </a:solidFill>
                <a:latin typeface="Arial" panose="020B0604020202020204" pitchFamily="34" charset="0"/>
                <a:cs typeface="Arial" panose="020B0604020202020204" pitchFamily="34" charset="0"/>
              </a:rPr>
              <a:t> Party Applications in the Bottom Bar as Favorites</a:t>
            </a:r>
            <a:endParaRPr lang="en-US" sz="1200" b="1" dirty="0">
              <a:solidFill>
                <a:schemeClr val="dk1"/>
              </a:solidFill>
              <a:latin typeface="Arial" panose="020B0604020202020204" pitchFamily="34" charset="0"/>
              <a:cs typeface="Arial" panose="020B0604020202020204" pitchFamily="34" charset="0"/>
            </a:endParaRPr>
          </a:p>
        </p:txBody>
      </p:sp>
      <p:sp>
        <p:nvSpPr>
          <p:cNvPr id="17" name="Speech Bubble: Rectangle 16">
            <a:extLst>
              <a:ext uri="{FF2B5EF4-FFF2-40B4-BE49-F238E27FC236}">
                <a16:creationId xmlns:a16="http://schemas.microsoft.com/office/drawing/2014/main" id="{64A6CA2F-F1D0-4385-A5D8-A7454D9AAA75}"/>
              </a:ext>
            </a:extLst>
          </p:cNvPr>
          <p:cNvSpPr/>
          <p:nvPr/>
        </p:nvSpPr>
        <p:spPr>
          <a:xfrm>
            <a:off x="4068582" y="2506973"/>
            <a:ext cx="1202283" cy="957812"/>
          </a:xfrm>
          <a:prstGeom prst="wedgeRectCallout">
            <a:avLst>
              <a:gd name="adj1" fmla="val 2582"/>
              <a:gd name="adj2" fmla="val 11840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dk1"/>
                </a:solidFill>
                <a:latin typeface="Arial" panose="020B0604020202020204" pitchFamily="34" charset="0"/>
                <a:cs typeface="Arial" panose="020B0604020202020204" pitchFamily="34" charset="0"/>
              </a:rPr>
              <a:t>Reordered Modules</a:t>
            </a:r>
            <a:endParaRPr lang="en-US" sz="1200" dirty="0">
              <a:solidFill>
                <a:schemeClr val="dk1"/>
              </a:solidFill>
              <a:latin typeface="Arial" panose="020B0604020202020204" pitchFamily="34" charset="0"/>
              <a:cs typeface="Arial" panose="020B0604020202020204" pitchFamily="34" charset="0"/>
            </a:endParaRPr>
          </a:p>
        </p:txBody>
      </p:sp>
      <p:sp>
        <p:nvSpPr>
          <p:cNvPr id="18" name="Speech Bubble: Rectangle 17">
            <a:extLst>
              <a:ext uri="{FF2B5EF4-FFF2-40B4-BE49-F238E27FC236}">
                <a16:creationId xmlns:a16="http://schemas.microsoft.com/office/drawing/2014/main" id="{B2A065B4-176F-40F9-B980-967237F06058}"/>
              </a:ext>
            </a:extLst>
          </p:cNvPr>
          <p:cNvSpPr/>
          <p:nvPr/>
        </p:nvSpPr>
        <p:spPr>
          <a:xfrm>
            <a:off x="5380549" y="2506973"/>
            <a:ext cx="1415100" cy="956811"/>
          </a:xfrm>
          <a:prstGeom prst="wedgeRectCallout">
            <a:avLst>
              <a:gd name="adj1" fmla="val -9484"/>
              <a:gd name="adj2" fmla="val 1207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If an added Favorite is running, it is underlined</a:t>
            </a:r>
            <a:endParaRPr lang="en-US" sz="1100" dirty="0">
              <a:solidFill>
                <a:schemeClr val="dk1"/>
              </a:solidFill>
              <a:latin typeface="Arial" panose="020B0604020202020204" pitchFamily="34" charset="0"/>
              <a:cs typeface="Arial" panose="020B0604020202020204" pitchFamily="34" charset="0"/>
            </a:endParaRPr>
          </a:p>
        </p:txBody>
      </p:sp>
      <p:sp>
        <p:nvSpPr>
          <p:cNvPr id="19" name="Speech Bubble: Rectangle 18">
            <a:extLst>
              <a:ext uri="{FF2B5EF4-FFF2-40B4-BE49-F238E27FC236}">
                <a16:creationId xmlns:a16="http://schemas.microsoft.com/office/drawing/2014/main" id="{FE7A652C-CBCE-4F2E-9822-15E8E730454B}"/>
              </a:ext>
            </a:extLst>
          </p:cNvPr>
          <p:cNvSpPr/>
          <p:nvPr/>
        </p:nvSpPr>
        <p:spPr>
          <a:xfrm>
            <a:off x="6977435" y="2507974"/>
            <a:ext cx="1444135" cy="956811"/>
          </a:xfrm>
          <a:prstGeom prst="wedgeRectCallout">
            <a:avLst>
              <a:gd name="adj1" fmla="val -15277"/>
              <a:gd name="adj2" fmla="val 1242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Followed by apps running on the desktop (not favorites)</a:t>
            </a:r>
            <a:endParaRPr lang="en-US" sz="1100" dirty="0">
              <a:solidFill>
                <a:schemeClr val="dk1"/>
              </a:solidFill>
              <a:latin typeface="Arial" panose="020B0604020202020204" pitchFamily="34" charset="0"/>
              <a:cs typeface="Arial" panose="020B0604020202020204" pitchFamily="34" charset="0"/>
            </a:endParaRPr>
          </a:p>
        </p:txBody>
      </p:sp>
      <p:sp>
        <p:nvSpPr>
          <p:cNvPr id="13" name="Speech Bubble: Rectangle 12">
            <a:extLst>
              <a:ext uri="{FF2B5EF4-FFF2-40B4-BE49-F238E27FC236}">
                <a16:creationId xmlns:a16="http://schemas.microsoft.com/office/drawing/2014/main" id="{7AA86FF7-A46F-49F6-8495-B89791DB481A}"/>
              </a:ext>
            </a:extLst>
          </p:cNvPr>
          <p:cNvSpPr/>
          <p:nvPr/>
        </p:nvSpPr>
        <p:spPr>
          <a:xfrm>
            <a:off x="2598640" y="2507974"/>
            <a:ext cx="1415100" cy="956811"/>
          </a:xfrm>
          <a:prstGeom prst="wedgeRectCallout">
            <a:avLst>
              <a:gd name="adj1" fmla="val -46241"/>
              <a:gd name="adj2" fmla="val 1280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dk1"/>
                </a:solidFill>
                <a:latin typeface="Arial" panose="020B0604020202020204" pitchFamily="34" charset="0"/>
                <a:cs typeface="Arial" panose="020B0604020202020204" pitchFamily="34" charset="0"/>
              </a:rPr>
              <a:t>Favorite </a:t>
            </a:r>
            <a:r>
              <a:rPr lang="en-US" sz="1400" dirty="0" smtClean="0">
                <a:solidFill>
                  <a:schemeClr val="dk1"/>
                </a:solidFill>
                <a:latin typeface="Arial" panose="020B0604020202020204" pitchFamily="34" charset="0"/>
                <a:cs typeface="Arial" panose="020B0604020202020204" pitchFamily="34" charset="0"/>
              </a:rPr>
              <a:t>CONX </a:t>
            </a:r>
            <a:r>
              <a:rPr lang="en-US" sz="1400" dirty="0">
                <a:solidFill>
                  <a:schemeClr val="dk1"/>
                </a:solidFill>
                <a:latin typeface="Arial" panose="020B0604020202020204" pitchFamily="34" charset="0"/>
                <a:cs typeface="Arial" panose="020B0604020202020204" pitchFamily="34" charset="0"/>
              </a:rPr>
              <a:t>Call Shortcuts</a:t>
            </a:r>
            <a:endParaRPr lang="en-US" sz="1100" dirty="0">
              <a:solidFill>
                <a:schemeClr val="dk1"/>
              </a:solidFill>
              <a:latin typeface="Arial" panose="020B0604020202020204" pitchFamily="34" charset="0"/>
              <a:cs typeface="Arial" panose="020B0604020202020204" pitchFamily="34" charset="0"/>
            </a:endParaRPr>
          </a:p>
        </p:txBody>
      </p:sp>
      <p:sp>
        <p:nvSpPr>
          <p:cNvPr id="12"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3013534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Kiosk Mode in Dual Screen</a:t>
            </a:r>
          </a:p>
        </p:txBody>
      </p:sp>
      <p:sp>
        <p:nvSpPr>
          <p:cNvPr id="3" name="Content Placeholder 2"/>
          <p:cNvSpPr>
            <a:spLocks noGrp="1"/>
          </p:cNvSpPr>
          <p:nvPr>
            <p:ph sz="quarter" idx="13"/>
          </p:nvPr>
        </p:nvSpPr>
        <p:spPr>
          <a:xfrm>
            <a:off x="821376" y="1195211"/>
            <a:ext cx="7311833" cy="3419790"/>
          </a:xfrm>
        </p:spPr>
        <p:txBody>
          <a:bodyPr/>
          <a:lstStyle/>
          <a:p>
            <a:r>
              <a:rPr lang="en-US" sz="1400" dirty="0"/>
              <a:t>Kiosk Mode</a:t>
            </a:r>
          </a:p>
          <a:p>
            <a:pPr lvl="1"/>
            <a:r>
              <a:rPr lang="en-US" sz="1400" dirty="0"/>
              <a:t>When opening up a 3</a:t>
            </a:r>
            <a:r>
              <a:rPr lang="en-US" sz="1400" baseline="30000" dirty="0"/>
              <a:t>rd</a:t>
            </a:r>
            <a:r>
              <a:rPr lang="en-US" sz="1400" dirty="0"/>
              <a:t> party application, both screens will switch to the 3</a:t>
            </a:r>
            <a:r>
              <a:rPr lang="en-US" sz="1400" baseline="30000" dirty="0"/>
              <a:t>rd</a:t>
            </a:r>
            <a:r>
              <a:rPr lang="en-US" sz="1400" dirty="0"/>
              <a:t> party application mode (show Mondopad Background Only).  </a:t>
            </a:r>
          </a:p>
          <a:p>
            <a:pPr lvl="1"/>
            <a:r>
              <a:rPr lang="en-US" sz="1400" dirty="0"/>
              <a:t>User can choose to use one screen for 3</a:t>
            </a:r>
            <a:r>
              <a:rPr lang="en-US" sz="1400" baseline="30000" dirty="0"/>
              <a:t>rd</a:t>
            </a:r>
            <a:r>
              <a:rPr lang="en-US" sz="1400" dirty="0"/>
              <a:t> party applications, and open a Mondopad module (such as whiteboard or video meeting) in the other screen via the bottom bar. </a:t>
            </a:r>
          </a:p>
          <a:p>
            <a:endParaRPr lang="en-US" dirty="0"/>
          </a:p>
        </p:txBody>
      </p:sp>
      <p:sp>
        <p:nvSpPr>
          <p:cNvPr id="8" name="Text Placeholder 6"/>
          <p:cNvSpPr>
            <a:spLocks noGrp="1"/>
          </p:cNvSpPr>
          <p:nvPr>
            <p:ph type="body" sz="quarter" idx="14"/>
          </p:nvPr>
        </p:nvSpPr>
        <p:spPr>
          <a:xfrm>
            <a:off x="1314847" y="20118"/>
            <a:ext cx="6459364" cy="302056"/>
          </a:xfrm>
          <a:prstGeom prst="rect">
            <a:avLst/>
          </a:prstGeom>
        </p:spPr>
        <p:txBody>
          <a:bodyPr/>
          <a:lstStyle/>
          <a:p>
            <a:pPr algn="ctr"/>
            <a:r>
              <a:rPr lang="en-US" sz="1400" dirty="0" smtClean="0"/>
              <a:t>Applications </a:t>
            </a:r>
            <a:r>
              <a:rPr lang="en-US" sz="1400" dirty="0"/>
              <a:t>Module</a:t>
            </a:r>
          </a:p>
        </p:txBody>
      </p:sp>
    </p:spTree>
    <p:extLst>
      <p:ext uri="{BB962C8B-B14F-4D97-AF65-F5344CB8AC3E}">
        <p14:creationId xmlns:p14="http://schemas.microsoft.com/office/powerpoint/2010/main" val="2919898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Configuration File</a:t>
            </a:r>
            <a:endParaRPr lang="en-US" sz="3200" dirty="0"/>
          </a:p>
        </p:txBody>
      </p:sp>
      <p:sp>
        <p:nvSpPr>
          <p:cNvPr id="7" name="Text Placeholder 6"/>
          <p:cNvSpPr>
            <a:spLocks noGrp="1"/>
          </p:cNvSpPr>
          <p:nvPr>
            <p:ph type="body" sz="quarter" idx="14"/>
          </p:nvPr>
        </p:nvSpPr>
        <p:spPr>
          <a:xfrm>
            <a:off x="1369212" y="55596"/>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885535" y="817679"/>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4"/>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File Location:  </a:t>
            </a:r>
            <a:r>
              <a:rPr lang="en-US" sz="1200" dirty="0">
                <a:solidFill>
                  <a:schemeClr val="dk1"/>
                </a:solidFill>
                <a:latin typeface="Arial" panose="020B0604020202020204" pitchFamily="34" charset="0"/>
                <a:cs typeface="Arial" panose="020B0604020202020204" pitchFamily="34" charset="0"/>
              </a:rPr>
              <a:t>C:\ProgramData\InFocus\AppsFilter\Config.xml</a:t>
            </a:r>
          </a:p>
          <a:p>
            <a:r>
              <a:rPr lang="en-US" dirty="0"/>
              <a:t>Purpose: to specify which applications/files to show in the Mondopad Applications Module</a:t>
            </a:r>
          </a:p>
          <a:p>
            <a:pPr lvl="1"/>
            <a:r>
              <a:rPr lang="en-US" dirty="0"/>
              <a:t>If this configuration file does not exist or is blank, applications module will display all applications installed on the Mondopad</a:t>
            </a:r>
          </a:p>
          <a:p>
            <a:pPr lvl="1"/>
            <a:r>
              <a:rPr lang="en-US" dirty="0" err="1"/>
              <a:t>WhiteList</a:t>
            </a:r>
            <a:r>
              <a:rPr lang="en-US" dirty="0"/>
              <a:t> always proceeds </a:t>
            </a:r>
            <a:r>
              <a:rPr lang="en-US" dirty="0" err="1"/>
              <a:t>BlackList</a:t>
            </a:r>
            <a:r>
              <a:rPr lang="en-US" dirty="0"/>
              <a:t>, which means items listed in </a:t>
            </a:r>
            <a:r>
              <a:rPr lang="en-US" dirty="0" err="1"/>
              <a:t>WhiteList</a:t>
            </a:r>
            <a:r>
              <a:rPr lang="en-US" dirty="0"/>
              <a:t> will always be shown</a:t>
            </a:r>
          </a:p>
          <a:p>
            <a:pPr lvl="1"/>
            <a:r>
              <a:rPr lang="en-US" dirty="0"/>
              <a:t>User can use xml &lt;!--  --&gt; to hide a rule in the configuration file</a:t>
            </a:r>
          </a:p>
          <a:p>
            <a:pPr lvl="1"/>
            <a:r>
              <a:rPr lang="en-US" dirty="0"/>
              <a:t>Once an item is removed from the Applications Module, user needs to manually edit this configuration file to unhide it</a:t>
            </a:r>
          </a:p>
          <a:p>
            <a:pPr lvl="1"/>
            <a:r>
              <a:rPr lang="en-US" dirty="0"/>
              <a:t>Factory Reset will reset all the rules and revert back to the default configuration file. </a:t>
            </a:r>
          </a:p>
          <a:p>
            <a:pPr lvl="1"/>
            <a:endParaRPr lang="en-US" dirty="0"/>
          </a:p>
        </p:txBody>
      </p:sp>
      <p:graphicFrame>
        <p:nvGraphicFramePr>
          <p:cNvPr id="17" name="Object 16">
            <a:extLst>
              <a:ext uri="{FF2B5EF4-FFF2-40B4-BE49-F238E27FC236}">
                <a16:creationId xmlns:a16="http://schemas.microsoft.com/office/drawing/2014/main" id="{F0D88E42-C2F7-49FB-9960-50B54F0C4F73}"/>
              </a:ext>
            </a:extLst>
          </p:cNvPr>
          <p:cNvGraphicFramePr>
            <a:graphicFrameLocks noChangeAspect="1"/>
          </p:cNvGraphicFramePr>
          <p:nvPr>
            <p:extLst>
              <p:ext uri="{D42A27DB-BD31-4B8C-83A1-F6EECF244321}">
                <p14:modId xmlns:p14="http://schemas.microsoft.com/office/powerpoint/2010/main" val="908106873"/>
              </p:ext>
            </p:extLst>
          </p:nvPr>
        </p:nvGraphicFramePr>
        <p:xfrm>
          <a:off x="7532375" y="4325821"/>
          <a:ext cx="528637" cy="409575"/>
        </p:xfrm>
        <a:graphic>
          <a:graphicData uri="http://schemas.openxmlformats.org/presentationml/2006/ole">
            <mc:AlternateContent xmlns:mc="http://schemas.openxmlformats.org/markup-compatibility/2006">
              <mc:Choice xmlns:v="urn:schemas-microsoft-com:vml" Requires="v">
                <p:oleObj spid="_x0000_s1111" name="Packager Shell Object" showAsIcon="1" r:id="rId5" imgW="528480" imgH="409320" progId="Package">
                  <p:embed/>
                </p:oleObj>
              </mc:Choice>
              <mc:Fallback>
                <p:oleObj name="Packager Shell Object" showAsIcon="1" r:id="rId5" imgW="528480" imgH="409320" progId="Package">
                  <p:embed/>
                  <p:pic>
                    <p:nvPicPr>
                      <p:cNvPr id="17" name="Object 16">
                        <a:extLst>
                          <a:ext uri="{FF2B5EF4-FFF2-40B4-BE49-F238E27FC236}">
                            <a16:creationId xmlns:a16="http://schemas.microsoft.com/office/drawing/2014/main" id="{F0D88E42-C2F7-49FB-9960-50B54F0C4F73}"/>
                          </a:ext>
                        </a:extLst>
                      </p:cNvPr>
                      <p:cNvPicPr/>
                      <p:nvPr/>
                    </p:nvPicPr>
                    <p:blipFill>
                      <a:blip r:embed="rId6"/>
                      <a:stretch>
                        <a:fillRect/>
                      </a:stretch>
                    </p:blipFill>
                    <p:spPr>
                      <a:xfrm>
                        <a:off x="7532375" y="4325821"/>
                        <a:ext cx="528637" cy="409575"/>
                      </a:xfrm>
                      <a:prstGeom prst="rect">
                        <a:avLst/>
                      </a:prstGeom>
                    </p:spPr>
                  </p:pic>
                </p:oleObj>
              </mc:Fallback>
            </mc:AlternateContent>
          </a:graphicData>
        </a:graphic>
      </p:graphicFrame>
    </p:spTree>
    <p:extLst>
      <p:ext uri="{BB962C8B-B14F-4D97-AF65-F5344CB8AC3E}">
        <p14:creationId xmlns:p14="http://schemas.microsoft.com/office/powerpoint/2010/main" val="2899370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Applications – Configuration File</a:t>
            </a:r>
            <a:endParaRPr lang="en-US" sz="3200" dirty="0"/>
          </a:p>
        </p:txBody>
      </p:sp>
      <p:sp>
        <p:nvSpPr>
          <p:cNvPr id="7" name="Text Placeholder 6"/>
          <p:cNvSpPr>
            <a:spLocks noGrp="1"/>
          </p:cNvSpPr>
          <p:nvPr>
            <p:ph type="body" sz="quarter" idx="14"/>
          </p:nvPr>
        </p:nvSpPr>
        <p:spPr>
          <a:xfrm>
            <a:off x="1150019" y="34667"/>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885535" y="817678"/>
            <a:ext cx="7311833" cy="4162465"/>
          </a:xfrm>
          <a:prstGeom prst="rect">
            <a:avLst/>
          </a:prstGeom>
        </p:spPr>
        <p:txBody>
          <a:bodyPr vert="horz" numCol="2"/>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File Structure</a:t>
            </a:r>
          </a:p>
          <a:p>
            <a:pPr marL="400050" lvl="1" indent="0">
              <a:buNone/>
            </a:pPr>
            <a:r>
              <a:rPr lang="en-US" sz="900" dirty="0"/>
              <a:t>&lt;?xml version="1.0" encoding="utf-8"?&gt;</a:t>
            </a:r>
          </a:p>
          <a:p>
            <a:pPr marL="400050" lvl="1" indent="0">
              <a:buNone/>
            </a:pPr>
            <a:r>
              <a:rPr lang="en-US" sz="900" dirty="0"/>
              <a:t>   &lt;Config&gt;   </a:t>
            </a:r>
          </a:p>
          <a:p>
            <a:pPr marL="400050" lvl="1" indent="0">
              <a:buNone/>
            </a:pPr>
            <a:r>
              <a:rPr lang="en-US" sz="900" dirty="0"/>
              <a:t> 		&lt;</a:t>
            </a:r>
            <a:r>
              <a:rPr lang="en-US" sz="900" u="sng" dirty="0" err="1">
                <a:hlinkClick r:id="rId4"/>
              </a:rPr>
              <a:t>WhiteList</a:t>
            </a:r>
            <a:r>
              <a:rPr lang="en-US" sz="900" dirty="0"/>
              <a:t>&gt; 			</a:t>
            </a:r>
          </a:p>
          <a:p>
            <a:pPr marL="400050" lvl="1" indent="0">
              <a:buNone/>
            </a:pPr>
            <a:r>
              <a:rPr lang="en-US" sz="900" dirty="0"/>
              <a:t>			&lt;</a:t>
            </a:r>
            <a:r>
              <a:rPr lang="en-US" sz="900" dirty="0" err="1"/>
              <a:t>FilePath</a:t>
            </a:r>
            <a:r>
              <a:rPr lang="en-US" sz="900" dirty="0"/>
              <a:t>&gt; </a:t>
            </a:r>
          </a:p>
          <a:p>
            <a:pPr marL="400050" lvl="1" indent="0">
              <a:buNone/>
            </a:pPr>
            <a:r>
              <a:rPr lang="en-US" sz="900" dirty="0"/>
              <a:t>				&lt;File&gt;&lt;/ File&gt;</a:t>
            </a:r>
          </a:p>
          <a:p>
            <a:pPr marL="400050" lvl="1" indent="0">
              <a:buNone/>
            </a:pPr>
            <a:r>
              <a:rPr lang="en-US" sz="900" dirty="0"/>
              <a:t>				……</a:t>
            </a:r>
          </a:p>
          <a:p>
            <a:pPr marL="400050" lvl="1" indent="0">
              <a:buNone/>
            </a:pPr>
            <a:r>
              <a:rPr lang="en-US" sz="900" dirty="0"/>
              <a:t>				&lt; File&gt;&lt;/ File&gt;</a:t>
            </a:r>
          </a:p>
          <a:p>
            <a:pPr marL="400050" lvl="1" indent="0">
              <a:buNone/>
            </a:pPr>
            <a:r>
              <a:rPr lang="en-US" sz="900" dirty="0"/>
              <a:t>			&lt;/ </a:t>
            </a:r>
            <a:r>
              <a:rPr lang="en-US" sz="900" dirty="0" err="1"/>
              <a:t>FilePath</a:t>
            </a:r>
            <a:r>
              <a:rPr lang="en-US" sz="900" dirty="0"/>
              <a:t>&gt; </a:t>
            </a:r>
          </a:p>
          <a:p>
            <a:pPr marL="400050" lvl="1" indent="0">
              <a:buNone/>
            </a:pPr>
            <a:r>
              <a:rPr lang="en-US" sz="900" dirty="0"/>
              <a:t>		&lt;/Whitelist&gt;</a:t>
            </a:r>
          </a:p>
          <a:p>
            <a:pPr marL="400050" lvl="1" indent="0">
              <a:buNone/>
            </a:pPr>
            <a:r>
              <a:rPr lang="en-US" sz="900" dirty="0"/>
              <a:t>		&lt;</a:t>
            </a:r>
            <a:r>
              <a:rPr lang="en-US" sz="900" dirty="0" err="1"/>
              <a:t>BlackList</a:t>
            </a:r>
            <a:r>
              <a:rPr lang="en-US" sz="900" dirty="0"/>
              <a:t>&gt;</a:t>
            </a:r>
          </a:p>
          <a:p>
            <a:pPr marL="400050" lvl="1" indent="0">
              <a:buNone/>
            </a:pPr>
            <a:r>
              <a:rPr lang="en-US" sz="900" dirty="0"/>
              <a:t>			&lt;</a:t>
            </a:r>
            <a:r>
              <a:rPr lang="en-US" sz="900" dirty="0" err="1"/>
              <a:t>FolderPath</a:t>
            </a:r>
            <a:r>
              <a:rPr lang="en-US" sz="900" dirty="0"/>
              <a:t>&gt; </a:t>
            </a:r>
          </a:p>
          <a:p>
            <a:pPr marL="400050" lvl="1" indent="0">
              <a:buNone/>
            </a:pPr>
            <a:r>
              <a:rPr lang="en-US" sz="900" dirty="0"/>
              <a:t>				&lt;Folder&gt;&lt;/Folder&gt;</a:t>
            </a:r>
          </a:p>
          <a:p>
            <a:pPr marL="400050" lvl="1" indent="0">
              <a:buNone/>
            </a:pPr>
            <a:r>
              <a:rPr lang="en-US" sz="900" dirty="0"/>
              <a:t>				……</a:t>
            </a:r>
          </a:p>
          <a:p>
            <a:pPr marL="400050" lvl="1" indent="0">
              <a:buNone/>
            </a:pPr>
            <a:r>
              <a:rPr lang="en-US" sz="900" dirty="0"/>
              <a:t>				&lt;Folder&gt;&lt;/Folder&gt;</a:t>
            </a:r>
          </a:p>
          <a:p>
            <a:pPr marL="400050" lvl="1" indent="0">
              <a:buNone/>
            </a:pPr>
            <a:r>
              <a:rPr lang="en-US" sz="900" dirty="0"/>
              <a:t>			&lt;/</a:t>
            </a:r>
            <a:r>
              <a:rPr lang="en-US" sz="900" dirty="0" err="1"/>
              <a:t>FolderPath</a:t>
            </a:r>
            <a:r>
              <a:rPr lang="en-US" sz="900" dirty="0"/>
              <a:t>&gt; </a:t>
            </a:r>
          </a:p>
          <a:p>
            <a:pPr marL="400050" lvl="1" indent="0">
              <a:buNone/>
            </a:pPr>
            <a:r>
              <a:rPr lang="en-US" sz="900" dirty="0"/>
              <a:t>			&lt;</a:t>
            </a:r>
            <a:r>
              <a:rPr lang="en-US" sz="900" dirty="0" err="1"/>
              <a:t>FilePath</a:t>
            </a:r>
            <a:r>
              <a:rPr lang="en-US" sz="900" dirty="0"/>
              <a:t>&gt; </a:t>
            </a:r>
          </a:p>
          <a:p>
            <a:pPr marL="400050" lvl="1" indent="0">
              <a:buNone/>
            </a:pPr>
            <a:r>
              <a:rPr lang="en-US" sz="900" dirty="0"/>
              <a:t>				&lt;File&gt;&lt;/ File&gt;</a:t>
            </a:r>
          </a:p>
          <a:p>
            <a:pPr marL="400050" lvl="1" indent="0">
              <a:buNone/>
            </a:pPr>
            <a:r>
              <a:rPr lang="en-US" sz="900" dirty="0"/>
              <a:t>				……</a:t>
            </a:r>
          </a:p>
          <a:p>
            <a:pPr marL="400050" lvl="1" indent="0">
              <a:buNone/>
            </a:pPr>
            <a:r>
              <a:rPr lang="en-US" sz="900" dirty="0"/>
              <a:t>				&lt; File&gt;&lt;/ File&gt;</a:t>
            </a:r>
          </a:p>
          <a:p>
            <a:pPr marL="400050" lvl="1" indent="0">
              <a:buNone/>
            </a:pPr>
            <a:r>
              <a:rPr lang="en-US" sz="900" dirty="0"/>
              <a:t>			&lt;/ </a:t>
            </a:r>
            <a:r>
              <a:rPr lang="en-US" sz="900" dirty="0" err="1"/>
              <a:t>FilePath</a:t>
            </a:r>
            <a:r>
              <a:rPr lang="en-US" sz="900" dirty="0"/>
              <a:t>&gt; </a:t>
            </a:r>
          </a:p>
          <a:p>
            <a:pPr marL="400050" lvl="1" indent="0">
              <a:buNone/>
            </a:pPr>
            <a:r>
              <a:rPr lang="en-US" sz="900" dirty="0"/>
              <a:t>			</a:t>
            </a:r>
          </a:p>
          <a:p>
            <a:pPr marL="400050" lvl="1" indent="0">
              <a:buNone/>
            </a:pPr>
            <a:endParaRPr lang="en-US" sz="900" dirty="0"/>
          </a:p>
          <a:p>
            <a:pPr marL="400050" lvl="1" indent="0">
              <a:buNone/>
            </a:pPr>
            <a:endParaRPr lang="en-US" sz="900" dirty="0"/>
          </a:p>
          <a:p>
            <a:pPr marL="400050" lvl="1" indent="0">
              <a:buNone/>
            </a:pPr>
            <a:endParaRPr lang="en-US" sz="900" dirty="0"/>
          </a:p>
          <a:p>
            <a:pPr marL="400050" lvl="1" indent="0">
              <a:buNone/>
            </a:pPr>
            <a:endParaRPr lang="en-US" sz="900" dirty="0"/>
          </a:p>
          <a:p>
            <a:pPr marL="400050" lvl="1" indent="0">
              <a:buNone/>
            </a:pPr>
            <a:endParaRPr lang="en-US" sz="900" dirty="0"/>
          </a:p>
          <a:p>
            <a:pPr marL="400050" lvl="1" indent="0">
              <a:buNone/>
            </a:pPr>
            <a:r>
              <a:rPr lang="en-US" sz="900" dirty="0"/>
              <a:t>&lt;</a:t>
            </a:r>
            <a:r>
              <a:rPr lang="en-US" sz="900" dirty="0" err="1"/>
              <a:t>FileName</a:t>
            </a:r>
            <a:r>
              <a:rPr lang="en-US" sz="900" dirty="0"/>
              <a:t>&gt; </a:t>
            </a:r>
          </a:p>
          <a:p>
            <a:pPr marL="400050" lvl="1" indent="0">
              <a:buNone/>
            </a:pPr>
            <a:r>
              <a:rPr lang="en-US" sz="900" dirty="0"/>
              <a:t>				&lt;Item&gt;&lt;/Item&gt;</a:t>
            </a:r>
          </a:p>
          <a:p>
            <a:pPr marL="400050" lvl="1" indent="0">
              <a:buNone/>
            </a:pPr>
            <a:r>
              <a:rPr lang="en-US" sz="900" dirty="0"/>
              <a:t>				……</a:t>
            </a:r>
          </a:p>
          <a:p>
            <a:pPr marL="400050" lvl="1" indent="0">
              <a:buNone/>
            </a:pPr>
            <a:r>
              <a:rPr lang="en-US" sz="900" dirty="0"/>
              <a:t>				&lt;Item&gt;&lt;/Item&gt;</a:t>
            </a:r>
          </a:p>
          <a:p>
            <a:pPr marL="400050" lvl="1" indent="0">
              <a:buNone/>
            </a:pPr>
            <a:r>
              <a:rPr lang="en-US" sz="900" dirty="0"/>
              <a:t>			&lt;/</a:t>
            </a:r>
            <a:r>
              <a:rPr lang="en-US" sz="900" dirty="0" err="1"/>
              <a:t>FileName</a:t>
            </a:r>
            <a:r>
              <a:rPr lang="en-US" sz="900" dirty="0"/>
              <a:t>&gt; </a:t>
            </a:r>
          </a:p>
          <a:p>
            <a:pPr marL="400050" lvl="1" indent="0">
              <a:buNone/>
            </a:pPr>
            <a:r>
              <a:rPr lang="en-US" sz="900" dirty="0"/>
              <a:t>			&lt;Contains&gt; </a:t>
            </a:r>
          </a:p>
          <a:p>
            <a:pPr marL="400050" lvl="1" indent="0">
              <a:buNone/>
            </a:pPr>
            <a:r>
              <a:rPr lang="en-US" sz="900" dirty="0"/>
              <a:t>				&lt;Item&gt;&lt;/Item&gt;</a:t>
            </a:r>
          </a:p>
          <a:p>
            <a:pPr marL="400050" lvl="1" indent="0">
              <a:buNone/>
            </a:pPr>
            <a:r>
              <a:rPr lang="en-US" sz="900" dirty="0"/>
              <a:t>				……</a:t>
            </a:r>
          </a:p>
          <a:p>
            <a:pPr marL="400050" lvl="1" indent="0">
              <a:buNone/>
            </a:pPr>
            <a:r>
              <a:rPr lang="en-US" sz="900" dirty="0"/>
              <a:t>				&lt;Item&gt;&lt;/Item&gt;</a:t>
            </a:r>
          </a:p>
          <a:p>
            <a:pPr marL="400050" lvl="1" indent="0">
              <a:buNone/>
            </a:pPr>
            <a:r>
              <a:rPr lang="en-US" sz="900" dirty="0"/>
              <a:t>			&lt;/Contains&gt; </a:t>
            </a:r>
          </a:p>
          <a:p>
            <a:pPr marL="400050" lvl="1" indent="0">
              <a:buNone/>
            </a:pPr>
            <a:endParaRPr lang="en-US" sz="900" dirty="0"/>
          </a:p>
          <a:p>
            <a:pPr marL="400050" lvl="1" indent="0">
              <a:buNone/>
            </a:pPr>
            <a:r>
              <a:rPr lang="en-US" sz="900" dirty="0"/>
              <a:t>		&lt;/</a:t>
            </a:r>
            <a:r>
              <a:rPr lang="en-US" sz="900" dirty="0" err="1"/>
              <a:t>BlackList</a:t>
            </a:r>
            <a:r>
              <a:rPr lang="en-US" sz="900" dirty="0"/>
              <a:t>&gt;  </a:t>
            </a:r>
          </a:p>
          <a:p>
            <a:pPr marL="400050" lvl="1" indent="0">
              <a:buNone/>
            </a:pPr>
            <a:r>
              <a:rPr lang="en-US" sz="900" dirty="0"/>
              <a:t>	&lt;/Config&gt;</a:t>
            </a:r>
          </a:p>
          <a:p>
            <a:pPr marL="457200" lvl="1" indent="0">
              <a:buNone/>
            </a:pPr>
            <a:endParaRPr lang="en-US" dirty="0"/>
          </a:p>
          <a:p>
            <a:pPr marL="0" indent="0">
              <a:buNone/>
            </a:pPr>
            <a:r>
              <a:rPr lang="en-US" dirty="0"/>
              <a:t>      </a:t>
            </a:r>
          </a:p>
        </p:txBody>
      </p:sp>
      <p:cxnSp>
        <p:nvCxnSpPr>
          <p:cNvPr id="3" name="Straight Connector 2">
            <a:extLst>
              <a:ext uri="{FF2B5EF4-FFF2-40B4-BE49-F238E27FC236}">
                <a16:creationId xmlns:a16="http://schemas.microsoft.com/office/drawing/2014/main" id="{FCCACA32-4303-4D6F-88F7-0546F70EFA5E}"/>
              </a:ext>
            </a:extLst>
          </p:cNvPr>
          <p:cNvCxnSpPr/>
          <p:nvPr/>
        </p:nvCxnSpPr>
        <p:spPr>
          <a:xfrm>
            <a:off x="4379701" y="1291148"/>
            <a:ext cx="0" cy="315919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4109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Configuration File - </a:t>
            </a:r>
            <a:r>
              <a:rPr lang="en-US" altLang="zh-CN" sz="3200" dirty="0" err="1"/>
              <a:t>WhiteList</a:t>
            </a:r>
            <a:endParaRPr lang="en-US" sz="3200" dirty="0"/>
          </a:p>
        </p:txBody>
      </p:sp>
      <p:sp>
        <p:nvSpPr>
          <p:cNvPr id="7" name="Text Placeholder 6"/>
          <p:cNvSpPr>
            <a:spLocks noGrp="1"/>
          </p:cNvSpPr>
          <p:nvPr>
            <p:ph type="body" sz="quarter" idx="14"/>
          </p:nvPr>
        </p:nvSpPr>
        <p:spPr>
          <a:xfrm>
            <a:off x="1110357" y="17013"/>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435616" y="784893"/>
            <a:ext cx="7808846" cy="3846002"/>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WhiteList</a:t>
            </a:r>
            <a:r>
              <a:rPr lang="en-US" dirty="0"/>
              <a:t>:  a list of applications/files that will always be shown in the Applications Module</a:t>
            </a:r>
          </a:p>
          <a:p>
            <a:pPr lvl="1"/>
            <a:r>
              <a:rPr lang="en-US" dirty="0"/>
              <a:t>Specify any type of files: executables, documents, </a:t>
            </a:r>
            <a:r>
              <a:rPr lang="en-US" dirty="0" err="1"/>
              <a:t>etc</a:t>
            </a:r>
            <a:r>
              <a:rPr lang="en-US" dirty="0"/>
              <a:t> </a:t>
            </a:r>
          </a:p>
          <a:p>
            <a:pPr lvl="1"/>
            <a:r>
              <a:rPr lang="en-US" dirty="0"/>
              <a:t>Must include the full path of the file</a:t>
            </a:r>
          </a:p>
          <a:p>
            <a:pPr lvl="1"/>
            <a:r>
              <a:rPr lang="en-US" dirty="0"/>
              <a:t>If the listed file cannot be found in the specified path, it </a:t>
            </a:r>
            <a:r>
              <a:rPr lang="en-US"/>
              <a:t>will just </a:t>
            </a:r>
            <a:r>
              <a:rPr lang="en-US" dirty="0"/>
              <a:t>be ignored</a:t>
            </a:r>
          </a:p>
          <a:p>
            <a:r>
              <a:rPr lang="en-US" dirty="0"/>
              <a:t>Sample </a:t>
            </a:r>
            <a:r>
              <a:rPr lang="en-US" dirty="0" err="1"/>
              <a:t>WhiteList</a:t>
            </a:r>
            <a:endParaRPr lang="en-US" dirty="0"/>
          </a:p>
          <a:p>
            <a:pPr marL="741363" lvl="1" indent="0">
              <a:buNone/>
            </a:pPr>
            <a:r>
              <a:rPr lang="en-US" dirty="0"/>
              <a:t>&lt;</a:t>
            </a:r>
            <a:r>
              <a:rPr lang="en-US" dirty="0" err="1"/>
              <a:t>WhiteList</a:t>
            </a:r>
            <a:r>
              <a:rPr lang="en-US" dirty="0"/>
              <a:t>&gt;</a:t>
            </a:r>
          </a:p>
          <a:p>
            <a:pPr marL="1141413" lvl="2" indent="0">
              <a:buNone/>
            </a:pPr>
            <a:r>
              <a:rPr lang="en-US" dirty="0"/>
              <a:t>&lt;</a:t>
            </a:r>
            <a:r>
              <a:rPr lang="en-US" dirty="0" err="1"/>
              <a:t>FilePath</a:t>
            </a:r>
            <a:r>
              <a:rPr lang="en-US" dirty="0"/>
              <a:t>&gt;</a:t>
            </a:r>
          </a:p>
          <a:p>
            <a:pPr marL="1598613" lvl="3" indent="0">
              <a:buNone/>
            </a:pPr>
            <a:r>
              <a:rPr lang="en-US" dirty="0"/>
              <a:t>	&lt;File&gt;C:\Users\Jean\Desktop\mondopad2018.pptx&lt;/File&gt;</a:t>
            </a:r>
          </a:p>
          <a:p>
            <a:pPr marL="1598613" lvl="3" indent="0">
              <a:buNone/>
            </a:pPr>
            <a:r>
              <a:rPr lang="en-US" dirty="0"/>
              <a:t>	&lt;File&gt;C:\Users\jeans\Dropbox\BigConnect.exe&lt;/File&gt;</a:t>
            </a:r>
          </a:p>
          <a:p>
            <a:pPr marL="1141413" lvl="2" indent="0">
              <a:buNone/>
            </a:pPr>
            <a:r>
              <a:rPr lang="en-US" dirty="0"/>
              <a:t>&lt;/</a:t>
            </a:r>
            <a:r>
              <a:rPr lang="en-US" dirty="0" err="1"/>
              <a:t>FilePath</a:t>
            </a:r>
            <a:r>
              <a:rPr lang="en-US" dirty="0"/>
              <a:t>&gt;</a:t>
            </a:r>
          </a:p>
          <a:p>
            <a:pPr marL="741363" lvl="1" indent="0">
              <a:buNone/>
            </a:pPr>
            <a:r>
              <a:rPr lang="en-US" dirty="0"/>
              <a:t>&lt;/</a:t>
            </a:r>
            <a:r>
              <a:rPr lang="en-US" u="sng" dirty="0" err="1">
                <a:hlinkClick r:id="rId4"/>
              </a:rPr>
              <a:t>WhiteList</a:t>
            </a:r>
            <a:r>
              <a:rPr lang="en-US" dirty="0"/>
              <a:t>&gt;</a:t>
            </a:r>
          </a:p>
          <a:p>
            <a:pPr marL="400050" lvl="1" indent="0">
              <a:buNone/>
            </a:pPr>
            <a:r>
              <a:rPr lang="en-US" dirty="0"/>
              <a:t> </a:t>
            </a:r>
          </a:p>
          <a:p>
            <a:pPr marL="0" indent="0">
              <a:buNone/>
            </a:pPr>
            <a:r>
              <a:rPr lang="en-US" dirty="0"/>
              <a:t> </a:t>
            </a:r>
          </a:p>
        </p:txBody>
      </p:sp>
    </p:spTree>
    <p:extLst>
      <p:ext uri="{BB962C8B-B14F-4D97-AF65-F5344CB8AC3E}">
        <p14:creationId xmlns:p14="http://schemas.microsoft.com/office/powerpoint/2010/main" val="3414272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894" y="250800"/>
            <a:ext cx="9144000" cy="584131"/>
          </a:xfrm>
        </p:spPr>
        <p:txBody>
          <a:bodyPr/>
          <a:lstStyle/>
          <a:p>
            <a:r>
              <a:rPr lang="en-US" altLang="zh-CN" sz="3200" dirty="0"/>
              <a:t>Configuration File - </a:t>
            </a:r>
            <a:r>
              <a:rPr lang="en-US" altLang="zh-CN" sz="3200" dirty="0" err="1"/>
              <a:t>BlackList</a:t>
            </a:r>
            <a:endParaRPr lang="en-US" sz="3200" dirty="0"/>
          </a:p>
        </p:txBody>
      </p:sp>
      <p:sp>
        <p:nvSpPr>
          <p:cNvPr id="7" name="Text Placeholder 6"/>
          <p:cNvSpPr>
            <a:spLocks noGrp="1"/>
          </p:cNvSpPr>
          <p:nvPr>
            <p:ph type="body" sz="quarter" idx="14"/>
          </p:nvPr>
        </p:nvSpPr>
        <p:spPr>
          <a:xfrm>
            <a:off x="1110357" y="62857"/>
            <a:ext cx="6459364" cy="302056"/>
          </a:xfrm>
          <a:prstGeom prst="rect">
            <a:avLst/>
          </a:prstGeom>
        </p:spPr>
        <p:txBody>
          <a:bodyPr/>
          <a:lstStyle/>
          <a:p>
            <a:pPr algn="ctr"/>
            <a:r>
              <a:rPr lang="en-US" sz="1400" dirty="0" smtClean="0"/>
              <a:t>Applications </a:t>
            </a:r>
            <a:r>
              <a:rPr lang="en-US" sz="1400" dirty="0"/>
              <a:t>Module</a:t>
            </a:r>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435616" y="784893"/>
            <a:ext cx="7808846" cy="3846002"/>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err="1"/>
              <a:t>BlackList</a:t>
            </a:r>
            <a:r>
              <a:rPr lang="en-US" sz="1200" dirty="0"/>
              <a:t>:  a list of applications admin does not want MP users to access in Applications Module</a:t>
            </a:r>
          </a:p>
          <a:p>
            <a:r>
              <a:rPr lang="en-US" sz="1200" dirty="0"/>
              <a:t>Structures</a:t>
            </a:r>
          </a:p>
          <a:p>
            <a:pPr lvl="1"/>
            <a:r>
              <a:rPr lang="en-US" sz="1200" dirty="0" err="1"/>
              <a:t>FolderPath</a:t>
            </a:r>
            <a:r>
              <a:rPr lang="en-US" sz="1200" b="1" dirty="0"/>
              <a:t>:  </a:t>
            </a:r>
            <a:r>
              <a:rPr lang="en-US" sz="1200" dirty="0"/>
              <a:t>any application in the specified folder or its subfolders (recursive) will NOT show up in Applications Module, unless it is specified in the Whitelist.  Requires full path of the folder.</a:t>
            </a:r>
          </a:p>
          <a:p>
            <a:pPr lvl="1"/>
            <a:r>
              <a:rPr lang="en-US" sz="1200" dirty="0" err="1"/>
              <a:t>FilePath</a:t>
            </a:r>
            <a:r>
              <a:rPr lang="en-US" sz="1200" dirty="0"/>
              <a:t>:  any specified application will NOT show up in Applications Module, unless it is specified in the Whitelist.  Requires full path of the file.</a:t>
            </a:r>
          </a:p>
          <a:p>
            <a:pPr lvl="1"/>
            <a:r>
              <a:rPr lang="en-US" sz="1200" dirty="0" err="1"/>
              <a:t>FileName</a:t>
            </a:r>
            <a:r>
              <a:rPr lang="en-US" sz="1200" dirty="0"/>
              <a:t>:</a:t>
            </a:r>
            <a:r>
              <a:rPr lang="en-US" sz="1200" b="1" dirty="0"/>
              <a:t> </a:t>
            </a:r>
            <a:r>
              <a:rPr lang="en-US" sz="1200" dirty="0"/>
              <a:t>any specified application in the Start Menu will NOT show up in Applications Module, unless it is specified in the Whitelist.  </a:t>
            </a:r>
          </a:p>
          <a:p>
            <a:pPr lvl="2"/>
            <a:r>
              <a:rPr lang="en-US" sz="1200" dirty="0"/>
              <a:t>Only file name is required.  No path is required.</a:t>
            </a:r>
          </a:p>
          <a:p>
            <a:pPr lvl="1"/>
            <a:r>
              <a:rPr lang="en-US" sz="1200" dirty="0"/>
              <a:t>Contains:  if an app contains the specified keyword, the app will not be shown in the Applications Module, unless it is specified in the </a:t>
            </a:r>
            <a:r>
              <a:rPr lang="en-US" sz="1200" dirty="0" err="1"/>
              <a:t>WhiteList</a:t>
            </a:r>
            <a:r>
              <a:rPr lang="en-US" sz="1200" dirty="0"/>
              <a:t>.  </a:t>
            </a:r>
          </a:p>
          <a:p>
            <a:r>
              <a:rPr lang="en-US" sz="1200" dirty="0"/>
              <a:t>Sample </a:t>
            </a:r>
            <a:r>
              <a:rPr lang="en-US" sz="1200" dirty="0" err="1"/>
              <a:t>BlackList</a:t>
            </a:r>
            <a:endParaRPr lang="en-US" sz="1200" dirty="0"/>
          </a:p>
          <a:p>
            <a:pPr marL="0" indent="0">
              <a:buNone/>
            </a:pPr>
            <a:r>
              <a:rPr lang="en-US" sz="900" dirty="0"/>
              <a:t>	&lt;</a:t>
            </a:r>
            <a:r>
              <a:rPr lang="en-US" sz="900" u="sng" dirty="0" err="1">
                <a:hlinkClick r:id="rId4"/>
              </a:rPr>
              <a:t>BlackList</a:t>
            </a:r>
            <a:r>
              <a:rPr lang="en-US" sz="900" dirty="0"/>
              <a:t>&gt;           </a:t>
            </a:r>
          </a:p>
          <a:p>
            <a:pPr marL="0" indent="0">
              <a:buNone/>
            </a:pPr>
            <a:r>
              <a:rPr lang="en-US" sz="900" dirty="0"/>
              <a:t>		&lt;</a:t>
            </a:r>
            <a:r>
              <a:rPr lang="en-US" sz="900" dirty="0" err="1"/>
              <a:t>FolderPath</a:t>
            </a:r>
            <a:r>
              <a:rPr lang="en-US" sz="900" dirty="0"/>
              <a:t>&gt;    &lt;Folder&gt;C:\</a:t>
            </a:r>
            <a:r>
              <a:rPr lang="en-US" sz="900" u="sng" dirty="0">
                <a:hlinkClick r:id="rId5"/>
              </a:rPr>
              <a:t>ProgramData</a:t>
            </a:r>
            <a:r>
              <a:rPr lang="en-US" sz="900" dirty="0"/>
              <a:t>\Microsoft\Windows\Start Menu\Programs\Accessories\&lt;/Folder&gt;	&lt;/</a:t>
            </a:r>
            <a:r>
              <a:rPr lang="en-US" sz="900" dirty="0" err="1"/>
              <a:t>FolderPath</a:t>
            </a:r>
            <a:r>
              <a:rPr lang="en-US" sz="900" dirty="0"/>
              <a:t>&gt;</a:t>
            </a:r>
          </a:p>
          <a:p>
            <a:pPr marL="0" indent="0">
              <a:buNone/>
            </a:pPr>
            <a:r>
              <a:rPr lang="en-US" sz="900" dirty="0"/>
              <a:t>		&lt;</a:t>
            </a:r>
            <a:r>
              <a:rPr lang="en-US" sz="900" dirty="0" err="1"/>
              <a:t>FilePath</a:t>
            </a:r>
            <a:r>
              <a:rPr lang="en-US" sz="900" dirty="0"/>
              <a:t>&gt;   &lt;File&gt;%APPDATA%\Microsoft\Windows\Start Menu\Programs\Windows PowerShell\Windows PowerShell (x86).</a:t>
            </a:r>
            <a:r>
              <a:rPr lang="en-US" sz="900" dirty="0" err="1"/>
              <a:t>lnk</a:t>
            </a:r>
            <a:r>
              <a:rPr lang="en-US" sz="900" dirty="0"/>
              <a:t>&lt;/File&gt;   &lt;/</a:t>
            </a:r>
            <a:r>
              <a:rPr lang="en-US" sz="900" dirty="0" err="1"/>
              <a:t>FilePath</a:t>
            </a:r>
            <a:r>
              <a:rPr lang="en-US" sz="900" dirty="0"/>
              <a:t>&gt;</a:t>
            </a:r>
          </a:p>
          <a:p>
            <a:pPr marL="0" indent="0">
              <a:buNone/>
            </a:pPr>
            <a:r>
              <a:rPr lang="en-US" sz="900" dirty="0"/>
              <a:t>		&lt;</a:t>
            </a:r>
            <a:r>
              <a:rPr lang="en-US" sz="900" dirty="0" err="1"/>
              <a:t>FileName</a:t>
            </a:r>
            <a:r>
              <a:rPr lang="en-US" sz="900" dirty="0"/>
              <a:t>&gt;  &lt;Item&gt;CCF </a:t>
            </a:r>
            <a:r>
              <a:rPr lang="en-US" sz="900" dirty="0" err="1"/>
              <a:t>Manager.lnk</a:t>
            </a:r>
            <a:r>
              <a:rPr lang="en-US" sz="900" dirty="0"/>
              <a:t>&lt;/Item&gt; &lt;/</a:t>
            </a:r>
            <a:r>
              <a:rPr lang="en-US" sz="900" dirty="0" err="1"/>
              <a:t>FileName</a:t>
            </a:r>
            <a:r>
              <a:rPr lang="en-US" sz="900" dirty="0"/>
              <a:t>&gt;</a:t>
            </a:r>
          </a:p>
          <a:p>
            <a:pPr marL="0" indent="0">
              <a:buNone/>
            </a:pPr>
            <a:r>
              <a:rPr lang="en-US" sz="900" dirty="0"/>
              <a:t>		&lt;Contains&gt;   &lt;Item&gt;Uninstall&lt;/Item&gt; &lt;/Contains&gt;</a:t>
            </a:r>
          </a:p>
          <a:p>
            <a:pPr marL="0" indent="0">
              <a:buNone/>
            </a:pPr>
            <a:r>
              <a:rPr lang="en-US" sz="900" dirty="0"/>
              <a:t>	&lt;/</a:t>
            </a:r>
            <a:r>
              <a:rPr lang="en-US" sz="900" dirty="0" err="1"/>
              <a:t>BlackList</a:t>
            </a:r>
            <a:r>
              <a:rPr lang="en-US" sz="900" dirty="0"/>
              <a:t>&gt;</a:t>
            </a:r>
          </a:p>
          <a:p>
            <a:pPr marL="0" indent="0">
              <a:buNone/>
            </a:pPr>
            <a:r>
              <a:rPr lang="en-US" dirty="0"/>
              <a:t> </a:t>
            </a:r>
          </a:p>
          <a:p>
            <a:pPr marL="0" indent="0">
              <a:buNone/>
            </a:pPr>
            <a:endParaRPr lang="en-US" dirty="0"/>
          </a:p>
          <a:p>
            <a:pPr marL="741363" lvl="1" indent="0">
              <a:buNone/>
            </a:pPr>
            <a:endParaRPr lang="en-US" dirty="0"/>
          </a:p>
          <a:p>
            <a:pPr marL="400050" lvl="1" indent="0">
              <a:buNone/>
            </a:pPr>
            <a:r>
              <a:rPr lang="en-US" dirty="0"/>
              <a:t> </a:t>
            </a:r>
          </a:p>
          <a:p>
            <a:pPr marL="0" indent="0">
              <a:buNone/>
            </a:pPr>
            <a:r>
              <a:rPr lang="en-US" dirty="0"/>
              <a:t> </a:t>
            </a:r>
          </a:p>
        </p:txBody>
      </p:sp>
    </p:spTree>
    <p:extLst>
      <p:ext uri="{BB962C8B-B14F-4D97-AF65-F5344CB8AC3E}">
        <p14:creationId xmlns:p14="http://schemas.microsoft.com/office/powerpoint/2010/main" val="2968981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Settings </a:t>
            </a:r>
            <a:r>
              <a:rPr lang="en-US" altLang="zh-CN" sz="3200" dirty="0"/>
              <a:t>Module</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Settings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080" y="1058705"/>
            <a:ext cx="6400800" cy="3600450"/>
          </a:xfrm>
          <a:prstGeom prst="rect">
            <a:avLst/>
          </a:prstGeom>
        </p:spPr>
      </p:pic>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393997"/>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Settings Module</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Access on primary screen to log in to the Browser Admin page</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Admin Login (if running kiosk mode)</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Log Off User, Reboot and Shutdown are configurable to show or not in Browser Admin</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About is visible in Personal Mode Only</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Help </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4043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Settings </a:t>
            </a:r>
            <a:r>
              <a:rPr lang="en-US" altLang="zh-CN" sz="3200" dirty="0"/>
              <a:t>Module</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Settings </a:t>
            </a:r>
            <a:r>
              <a:rPr lang="en-US" sz="1400" dirty="0"/>
              <a:t>Module</a:t>
            </a:r>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080" y="1058705"/>
            <a:ext cx="6400800" cy="3600450"/>
          </a:xfrm>
          <a:prstGeom prst="rect">
            <a:avLst/>
          </a:prstGeom>
        </p:spPr>
      </p:pic>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Settings About</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Mondopad Version</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Windows Version and Build</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Shows if SW Maintenance License is valid for updates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Check for Updates (if SW Maintenance License is current it looks at the update server for available updates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Input SW Plan Key – allows user to enter purchase SW Maintenance key to reactivate SW Updates </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9283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Home Screen</a:t>
            </a:r>
            <a:endParaRPr lang="en-US" sz="3200" dirty="0"/>
          </a:p>
        </p:txBody>
      </p:sp>
      <p:sp>
        <p:nvSpPr>
          <p:cNvPr id="7" name="Text Placeholder 6"/>
          <p:cNvSpPr>
            <a:spLocks noGrp="1"/>
          </p:cNvSpPr>
          <p:nvPr>
            <p:ph type="body" sz="quarter" idx="14"/>
          </p:nvPr>
        </p:nvSpPr>
        <p:spPr>
          <a:xfrm>
            <a:off x="1206461" y="5600"/>
            <a:ext cx="6459364" cy="302056"/>
          </a:xfrm>
          <a:prstGeom prst="rect">
            <a:avLst/>
          </a:prstGeom>
        </p:spPr>
        <p:txBody>
          <a:bodyPr/>
          <a:lstStyle/>
          <a:p>
            <a:pPr algn="ctr"/>
            <a:r>
              <a:rPr lang="en-US" sz="1400" dirty="0" smtClean="0"/>
              <a:t>Home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10" name="Speech Bubble: Rectangle 14">
            <a:extLst>
              <a:ext uri="{FF2B5EF4-FFF2-40B4-BE49-F238E27FC236}">
                <a16:creationId xmlns:a16="http://schemas.microsoft.com/office/drawing/2014/main" id="{48D4DC44-9F47-4270-9A0C-13E0833B92E8}"/>
              </a:ext>
            </a:extLst>
          </p:cNvPr>
          <p:cNvSpPr/>
          <p:nvPr/>
        </p:nvSpPr>
        <p:spPr>
          <a:xfrm>
            <a:off x="2540592" y="2226091"/>
            <a:ext cx="4095904" cy="1242323"/>
          </a:xfrm>
          <a:prstGeom prst="wedgeRectCallout">
            <a:avLst>
              <a:gd name="adj1" fmla="val -21184"/>
              <a:gd name="adj2" fmla="val 854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0" lvl="1">
              <a:spcAft>
                <a:spcPts val="600"/>
              </a:spcAft>
            </a:pPr>
            <a:r>
              <a:rPr lang="en-US" sz="1400" dirty="0" smtClean="0">
                <a:solidFill>
                  <a:schemeClr val="dk1"/>
                </a:solidFill>
                <a:latin typeface="Arial" panose="020B0604020202020204" pitchFamily="34" charset="0"/>
                <a:cs typeface="Arial" panose="020B0604020202020204" pitchFamily="34" charset="0"/>
              </a:rPr>
              <a:t>Added </a:t>
            </a:r>
            <a:r>
              <a:rPr lang="en-US" sz="1400" dirty="0">
                <a:solidFill>
                  <a:schemeClr val="dk1"/>
                </a:solidFill>
                <a:latin typeface="Arial" panose="020B0604020202020204" pitchFamily="34" charset="0"/>
                <a:cs typeface="Arial" panose="020B0604020202020204" pitchFamily="34" charset="0"/>
              </a:rPr>
              <a:t>ability to customize the bottom bar by reordering </a:t>
            </a:r>
            <a:r>
              <a:rPr lang="en-US" sz="1400" dirty="0" smtClean="0">
                <a:solidFill>
                  <a:schemeClr val="dk1"/>
                </a:solidFill>
                <a:latin typeface="Arial" panose="020B0604020202020204" pitchFamily="34" charset="0"/>
                <a:cs typeface="Arial" panose="020B0604020202020204" pitchFamily="34" charset="0"/>
              </a:rPr>
              <a:t>items that best suits the customer use environment</a:t>
            </a:r>
            <a:endParaRPr lang="en-US" sz="14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85197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Reset Meeting</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Reset Meeting</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Reset Meeting</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Closes all open Documents Files</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Closes all Open Whiteboard sessions</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Terminates open video or whiteboard collaboration sessions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Resets/changes access code</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Input SW Plan Key – allows user to enter purchase SW Maintenance key to reactivate SW Updates </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2157714" y="1295559"/>
            <a:ext cx="4828571" cy="2552381"/>
          </a:xfrm>
          <a:prstGeom prst="rect">
            <a:avLst/>
          </a:prstGeom>
        </p:spPr>
      </p:pic>
      <p:sp>
        <p:nvSpPr>
          <p:cNvPr id="9" name="Speech Bubble: Rectangle 14">
            <a:extLst>
              <a:ext uri="{FF2B5EF4-FFF2-40B4-BE49-F238E27FC236}">
                <a16:creationId xmlns:a16="http://schemas.microsoft.com/office/drawing/2014/main" id="{48D4DC44-9F47-4270-9A0C-13E0833B92E8}"/>
              </a:ext>
            </a:extLst>
          </p:cNvPr>
          <p:cNvSpPr/>
          <p:nvPr/>
        </p:nvSpPr>
        <p:spPr>
          <a:xfrm>
            <a:off x="7621428"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Reset Meeting</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0" lvl="1">
              <a:spcAft>
                <a:spcPts val="600"/>
              </a:spcAft>
            </a:pPr>
            <a:r>
              <a:rPr lang="en-US" sz="900" dirty="0" smtClean="0">
                <a:solidFill>
                  <a:schemeClr val="dk1"/>
                </a:solidFill>
                <a:latin typeface="Arial" panose="020B0604020202020204" pitchFamily="34" charset="0"/>
                <a:cs typeface="Arial" panose="020B0604020202020204" pitchFamily="34" charset="0"/>
              </a:rPr>
              <a:t>Browser Admin Options:</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Closing 3</a:t>
            </a:r>
            <a:r>
              <a:rPr lang="en-US" sz="900" baseline="30000" dirty="0" smtClean="0">
                <a:solidFill>
                  <a:schemeClr val="dk1"/>
                </a:solidFill>
                <a:latin typeface="Arial" panose="020B0604020202020204" pitchFamily="34" charset="0"/>
                <a:cs typeface="Arial" panose="020B0604020202020204" pitchFamily="34" charset="0"/>
              </a:rPr>
              <a:t>rd</a:t>
            </a:r>
            <a:r>
              <a:rPr lang="en-US" sz="900" dirty="0" smtClean="0">
                <a:solidFill>
                  <a:schemeClr val="dk1"/>
                </a:solidFill>
                <a:latin typeface="Arial" panose="020B0604020202020204" pitchFamily="34" charset="0"/>
                <a:cs typeface="Arial" panose="020B0604020202020204" pitchFamily="34" charset="0"/>
              </a:rPr>
              <a:t> party Applications opened inside Mondopad</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Clear web Browsing history</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Auto Reset to Home page (time values for automatic Reset Meeting)</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235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Schedule</a:t>
            </a:r>
            <a:endParaRPr lang="en-US" sz="3200" dirty="0"/>
          </a:p>
        </p:txBody>
      </p:sp>
      <p:sp>
        <p:nvSpPr>
          <p:cNvPr id="7" name="Text Placeholder 6"/>
          <p:cNvSpPr>
            <a:spLocks noGrp="1"/>
          </p:cNvSpPr>
          <p:nvPr>
            <p:ph type="body" sz="quarter" idx="14"/>
          </p:nvPr>
        </p:nvSpPr>
        <p:spPr>
          <a:xfrm>
            <a:off x="1206462" y="-1565"/>
            <a:ext cx="6459364" cy="302056"/>
          </a:xfrm>
          <a:prstGeom prst="rect">
            <a:avLst/>
          </a:prstGeom>
        </p:spPr>
        <p:txBody>
          <a:bodyPr/>
          <a:lstStyle/>
          <a:p>
            <a:pPr algn="ctr"/>
            <a:r>
              <a:rPr lang="en-US" sz="1400" dirty="0" smtClean="0"/>
              <a:t>Schedule</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5" name="Speech Bubble: Rectangle 14">
            <a:extLst>
              <a:ext uri="{FF2B5EF4-FFF2-40B4-BE49-F238E27FC236}">
                <a16:creationId xmlns:a16="http://schemas.microsoft.com/office/drawing/2014/main" id="{48D4DC44-9F47-4270-9A0C-13E0833B92E8}"/>
              </a:ext>
            </a:extLst>
          </p:cNvPr>
          <p:cNvSpPr/>
          <p:nvPr/>
        </p:nvSpPr>
        <p:spPr>
          <a:xfrm>
            <a:off x="1" y="1058705"/>
            <a:ext cx="1477080" cy="3568080"/>
          </a:xfrm>
          <a:prstGeom prst="wedgeRectCallout">
            <a:avLst>
              <a:gd name="adj1" fmla="val -47796"/>
              <a:gd name="adj2" fmla="val 459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dk1"/>
                </a:solidFill>
                <a:latin typeface="Arial" panose="020B0604020202020204" pitchFamily="34" charset="0"/>
                <a:cs typeface="Arial" panose="020B0604020202020204" pitchFamily="34" charset="0"/>
              </a:rPr>
              <a:t>Schedule</a:t>
            </a:r>
            <a:endParaRPr lang="en-US" sz="1200" b="1" dirty="0">
              <a:solidFill>
                <a:schemeClr val="dk1"/>
              </a:solidFill>
              <a:latin typeface="Arial" panose="020B0604020202020204" pitchFamily="34" charset="0"/>
              <a:cs typeface="Arial" panose="020B0604020202020204" pitchFamily="34" charset="0"/>
            </a:endParaRPr>
          </a:p>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Microsoft Exchange or Office 365 account information </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Should be account setup specific for each Mondopad (account could be used for emailing attachments as well)</a:t>
            </a:r>
          </a:p>
          <a:p>
            <a:pPr marL="285750" lvl="1" indent="-285750">
              <a:spcAft>
                <a:spcPts val="600"/>
              </a:spcAft>
              <a:buFont typeface="Arial" panose="020B0604020202020204" pitchFamily="34" charset="0"/>
              <a:buChar char="•"/>
            </a:pPr>
            <a:r>
              <a:rPr lang="en-US" sz="900" dirty="0" smtClean="0">
                <a:solidFill>
                  <a:schemeClr val="dk1"/>
                </a:solidFill>
                <a:latin typeface="Arial" panose="020B0604020202020204" pitchFamily="34" charset="0"/>
                <a:cs typeface="Arial" panose="020B0604020202020204" pitchFamily="34" charset="0"/>
              </a:rPr>
              <a:t>Shows Mondopad schedule</a:t>
            </a:r>
            <a:endParaRPr lang="en-US" sz="9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216" y="1295559"/>
            <a:ext cx="4537566" cy="2552381"/>
          </a:xfrm>
          <a:prstGeom prst="rect">
            <a:avLst/>
          </a:prstGeom>
        </p:spPr>
      </p:pic>
    </p:spTree>
    <p:extLst>
      <p:ext uri="{BB962C8B-B14F-4D97-AF65-F5344CB8AC3E}">
        <p14:creationId xmlns:p14="http://schemas.microsoft.com/office/powerpoint/2010/main" val="3471575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023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Mondopad </a:t>
            </a:r>
            <a:r>
              <a:rPr lang="en-US" dirty="0" smtClean="0"/>
              <a:t>Ultra 3.0</a:t>
            </a:r>
          </a:p>
          <a:p>
            <a:r>
              <a:rPr lang="en-US" dirty="0" smtClean="0"/>
              <a:t>Technical Training</a:t>
            </a:r>
            <a:endParaRPr lang="en-US" dirty="0"/>
          </a:p>
        </p:txBody>
      </p:sp>
      <p:sp>
        <p:nvSpPr>
          <p:cNvPr id="4" name="Text Placeholder 2"/>
          <p:cNvSpPr txBox="1">
            <a:spLocks/>
          </p:cNvSpPr>
          <p:nvPr/>
        </p:nvSpPr>
        <p:spPr>
          <a:xfrm>
            <a:off x="0" y="3650765"/>
            <a:ext cx="9144000" cy="715566"/>
          </a:xfrm>
          <a:prstGeom prst="rect">
            <a:avLst/>
          </a:prstGeom>
        </p:spPr>
        <p:txBody>
          <a:bodyPr vert="horz"/>
          <a:lstStyle>
            <a:lvl1pPr marL="0" indent="0" algn="ctr" defTabSz="457200" rtl="0" eaLnBrk="1" latinLnBrk="0" hangingPunct="1">
              <a:spcBef>
                <a:spcPct val="20000"/>
              </a:spcBef>
              <a:buFont typeface="Arial"/>
              <a:buNone/>
              <a:defRPr sz="2000" kern="1200" baseline="0">
                <a:solidFill>
                  <a:schemeClr val="tx2"/>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smtClean="0"/>
              <a:t>Steve Reynolds</a:t>
            </a:r>
            <a:endParaRPr lang="en-US" sz="1400" b="1" dirty="0"/>
          </a:p>
          <a:p>
            <a:r>
              <a:rPr lang="en-US" sz="1400" b="1" dirty="0" smtClean="0"/>
              <a:t>Sept 4, </a:t>
            </a:r>
            <a:r>
              <a:rPr lang="en-US" sz="1400" b="1" dirty="0"/>
              <a:t>2018</a:t>
            </a:r>
          </a:p>
        </p:txBody>
      </p:sp>
    </p:spTree>
    <p:extLst>
      <p:ext uri="{BB962C8B-B14F-4D97-AF65-F5344CB8AC3E}">
        <p14:creationId xmlns:p14="http://schemas.microsoft.com/office/powerpoint/2010/main" val="34381006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82508"/>
            <a:ext cx="9144000" cy="584131"/>
          </a:xfrm>
        </p:spPr>
        <p:txBody>
          <a:bodyPr/>
          <a:lstStyle/>
          <a:p>
            <a:r>
              <a:rPr lang="en-US" dirty="0" smtClean="0"/>
              <a:t>What's New</a:t>
            </a:r>
            <a:endParaRPr lang="en-US" dirty="0"/>
          </a:p>
        </p:txBody>
      </p:sp>
      <p:sp>
        <p:nvSpPr>
          <p:cNvPr id="3" name="Content Placeholder 2"/>
          <p:cNvSpPr>
            <a:spLocks noGrp="1"/>
          </p:cNvSpPr>
          <p:nvPr>
            <p:ph sz="quarter" idx="13"/>
          </p:nvPr>
        </p:nvSpPr>
        <p:spPr>
          <a:xfrm>
            <a:off x="821376" y="1071769"/>
            <a:ext cx="7311833" cy="3419790"/>
          </a:xfrm>
        </p:spPr>
        <p:txBody>
          <a:bodyPr/>
          <a:lstStyle/>
          <a:p>
            <a:pPr lvl="1"/>
            <a:r>
              <a:rPr lang="en-US" sz="1600" dirty="0" smtClean="0"/>
              <a:t>Home Screen </a:t>
            </a:r>
          </a:p>
          <a:p>
            <a:pPr lvl="2"/>
            <a:r>
              <a:rPr lang="en-US" sz="1600" dirty="0" smtClean="0"/>
              <a:t>New Ultra Background</a:t>
            </a:r>
          </a:p>
          <a:p>
            <a:pPr lvl="2"/>
            <a:r>
              <a:rPr lang="en-US" sz="1600" dirty="0" smtClean="0"/>
              <a:t>Bottom Toolbar Customizable for User Usage</a:t>
            </a:r>
          </a:p>
          <a:p>
            <a:pPr lvl="1"/>
            <a:r>
              <a:rPr lang="en-US" sz="1600" dirty="0" smtClean="0"/>
              <a:t>Documents</a:t>
            </a:r>
          </a:p>
          <a:p>
            <a:pPr lvl="2"/>
            <a:r>
              <a:rPr lang="en-US" sz="1600" dirty="0" smtClean="0"/>
              <a:t>Added support for Mapped drives now for both Domain/Non-Domain accts </a:t>
            </a:r>
          </a:p>
          <a:p>
            <a:pPr lvl="1"/>
            <a:r>
              <a:rPr lang="en-US" sz="1600" dirty="0" smtClean="0"/>
              <a:t>Browser</a:t>
            </a:r>
          </a:p>
          <a:p>
            <a:pPr lvl="2"/>
            <a:r>
              <a:rPr lang="en-US" sz="1600" dirty="0" smtClean="0"/>
              <a:t>Updated Chromium – Supports Google Apps and much more</a:t>
            </a:r>
          </a:p>
          <a:p>
            <a:pPr lvl="1"/>
            <a:r>
              <a:rPr lang="en-US" sz="1600" dirty="0" smtClean="0"/>
              <a:t>Office365</a:t>
            </a:r>
          </a:p>
          <a:p>
            <a:pPr lvl="2"/>
            <a:r>
              <a:rPr lang="en-US" sz="1600" dirty="0" smtClean="0"/>
              <a:t>Office 365 Login providing Online User Account App Access</a:t>
            </a:r>
          </a:p>
          <a:p>
            <a:pPr lvl="2"/>
            <a:r>
              <a:rPr lang="en-US" sz="1600" dirty="0" smtClean="0"/>
              <a:t>QR Code for NEW Mondopad Phone login app for Android &amp; iPhone quick login access</a:t>
            </a:r>
          </a:p>
        </p:txBody>
      </p:sp>
    </p:spTree>
    <p:extLst>
      <p:ext uri="{BB962C8B-B14F-4D97-AF65-F5344CB8AC3E}">
        <p14:creationId xmlns:p14="http://schemas.microsoft.com/office/powerpoint/2010/main" val="39993818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82508"/>
            <a:ext cx="9144000" cy="584131"/>
          </a:xfrm>
        </p:spPr>
        <p:txBody>
          <a:bodyPr/>
          <a:lstStyle/>
          <a:p>
            <a:r>
              <a:rPr lang="en-US" dirty="0" smtClean="0"/>
              <a:t>What's New</a:t>
            </a:r>
            <a:endParaRPr lang="en-US" dirty="0"/>
          </a:p>
        </p:txBody>
      </p:sp>
      <p:sp>
        <p:nvSpPr>
          <p:cNvPr id="3" name="Content Placeholder 2"/>
          <p:cNvSpPr>
            <a:spLocks noGrp="1"/>
          </p:cNvSpPr>
          <p:nvPr>
            <p:ph sz="quarter" idx="13"/>
          </p:nvPr>
        </p:nvSpPr>
        <p:spPr>
          <a:xfrm>
            <a:off x="821376" y="1125444"/>
            <a:ext cx="7311833" cy="3419790"/>
          </a:xfrm>
        </p:spPr>
        <p:txBody>
          <a:bodyPr/>
          <a:lstStyle/>
          <a:p>
            <a:pPr lvl="1"/>
            <a:r>
              <a:rPr lang="en-US" sz="1600" dirty="0" smtClean="0"/>
              <a:t>Applications</a:t>
            </a:r>
          </a:p>
          <a:p>
            <a:pPr lvl="2"/>
            <a:r>
              <a:rPr lang="en-US" sz="1600" dirty="0" smtClean="0"/>
              <a:t>New Applications module for 3</a:t>
            </a:r>
            <a:r>
              <a:rPr lang="en-US" sz="1600" baseline="30000" dirty="0" smtClean="0"/>
              <a:t>rd</a:t>
            </a:r>
            <a:r>
              <a:rPr lang="en-US" sz="1600" dirty="0" smtClean="0"/>
              <a:t> party apps. Displays all applications that are installed in Windows</a:t>
            </a:r>
          </a:p>
          <a:p>
            <a:pPr lvl="2"/>
            <a:r>
              <a:rPr lang="en-US" sz="1600" dirty="0" smtClean="0"/>
              <a:t>Customizable Drag &amp; Drop Apps into Bottom Toolbar in any order</a:t>
            </a:r>
          </a:p>
          <a:p>
            <a:pPr lvl="1"/>
            <a:r>
              <a:rPr lang="en-US" sz="1600" dirty="0" smtClean="0"/>
              <a:t>Other</a:t>
            </a:r>
          </a:p>
          <a:p>
            <a:pPr lvl="2"/>
            <a:r>
              <a:rPr lang="en-US" sz="1600" dirty="0" smtClean="0"/>
              <a:t>Video </a:t>
            </a:r>
            <a:r>
              <a:rPr lang="en-US" sz="1600" dirty="0"/>
              <a:t>Meeting UI Cleanup</a:t>
            </a:r>
          </a:p>
          <a:p>
            <a:pPr lvl="2"/>
            <a:r>
              <a:rPr lang="en-US" sz="1600" dirty="0"/>
              <a:t>Added Spanish Support for Mondopad</a:t>
            </a:r>
          </a:p>
          <a:p>
            <a:pPr lvl="2"/>
            <a:endParaRPr lang="en-US" sz="1400" dirty="0"/>
          </a:p>
        </p:txBody>
      </p:sp>
    </p:spTree>
    <p:extLst>
      <p:ext uri="{BB962C8B-B14F-4D97-AF65-F5344CB8AC3E}">
        <p14:creationId xmlns:p14="http://schemas.microsoft.com/office/powerpoint/2010/main" val="5322898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Overview</a:t>
            </a:r>
          </a:p>
        </p:txBody>
      </p:sp>
      <p:sp>
        <p:nvSpPr>
          <p:cNvPr id="3" name="Content Placeholder 2"/>
          <p:cNvSpPr>
            <a:spLocks noGrp="1"/>
          </p:cNvSpPr>
          <p:nvPr>
            <p:ph sz="quarter" idx="13"/>
          </p:nvPr>
        </p:nvSpPr>
        <p:spPr>
          <a:xfrm>
            <a:off x="580171" y="1195211"/>
            <a:ext cx="8103475" cy="3534444"/>
          </a:xfrm>
        </p:spPr>
        <p:txBody>
          <a:bodyPr/>
          <a:lstStyle/>
          <a:p>
            <a:pPr lvl="1"/>
            <a:r>
              <a:rPr lang="en-US" sz="1600" dirty="0" smtClean="0"/>
              <a:t>Home Screen </a:t>
            </a:r>
          </a:p>
          <a:p>
            <a:pPr lvl="1"/>
            <a:r>
              <a:rPr lang="en-US" sz="1600" dirty="0" smtClean="0"/>
              <a:t>Documents</a:t>
            </a:r>
          </a:p>
          <a:p>
            <a:pPr lvl="1"/>
            <a:r>
              <a:rPr lang="en-US" sz="1600" dirty="0" smtClean="0"/>
              <a:t>Browser </a:t>
            </a:r>
          </a:p>
          <a:p>
            <a:pPr lvl="1"/>
            <a:r>
              <a:rPr lang="en-US" sz="1600" dirty="0" smtClean="0"/>
              <a:t>Office365 Module </a:t>
            </a:r>
          </a:p>
          <a:p>
            <a:pPr lvl="1"/>
            <a:r>
              <a:rPr lang="en-US" sz="1600" dirty="0" smtClean="0"/>
              <a:t>Whiteboard</a:t>
            </a:r>
            <a:endParaRPr lang="en-US" sz="1600" dirty="0"/>
          </a:p>
          <a:p>
            <a:pPr lvl="1"/>
            <a:r>
              <a:rPr lang="en-US" sz="1600" dirty="0" smtClean="0"/>
              <a:t>Cast</a:t>
            </a:r>
          </a:p>
          <a:p>
            <a:pPr lvl="1"/>
            <a:r>
              <a:rPr lang="en-US" sz="1600" dirty="0" smtClean="0"/>
              <a:t>Video Meeting (ConX)</a:t>
            </a:r>
          </a:p>
          <a:p>
            <a:pPr lvl="1"/>
            <a:r>
              <a:rPr lang="en-US" sz="1600" dirty="0" smtClean="0"/>
              <a:t>Applications </a:t>
            </a:r>
          </a:p>
          <a:p>
            <a:pPr lvl="1"/>
            <a:r>
              <a:rPr lang="en-US" sz="1600" dirty="0" smtClean="0"/>
              <a:t>Settings</a:t>
            </a:r>
          </a:p>
          <a:p>
            <a:pPr lvl="1"/>
            <a:r>
              <a:rPr lang="en-US" sz="1600" dirty="0" smtClean="0"/>
              <a:t>Reset Meeting</a:t>
            </a:r>
          </a:p>
          <a:p>
            <a:pPr lvl="1"/>
            <a:r>
              <a:rPr lang="en-US" sz="1600" dirty="0" smtClean="0"/>
              <a:t>Schedule</a:t>
            </a:r>
            <a:endParaRPr lang="en-US" sz="1600" dirty="0"/>
          </a:p>
        </p:txBody>
      </p:sp>
    </p:spTree>
    <p:extLst>
      <p:ext uri="{BB962C8B-B14F-4D97-AF65-F5344CB8AC3E}">
        <p14:creationId xmlns:p14="http://schemas.microsoft.com/office/powerpoint/2010/main" val="39006898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Home Screen</a:t>
            </a:r>
            <a:endParaRPr lang="en-US" sz="3200" dirty="0"/>
          </a:p>
        </p:txBody>
      </p:sp>
      <p:sp>
        <p:nvSpPr>
          <p:cNvPr id="7" name="Text Placeholder 6"/>
          <p:cNvSpPr>
            <a:spLocks noGrp="1"/>
          </p:cNvSpPr>
          <p:nvPr>
            <p:ph type="body" sz="quarter" idx="14"/>
          </p:nvPr>
        </p:nvSpPr>
        <p:spPr>
          <a:xfrm>
            <a:off x="1206461" y="5600"/>
            <a:ext cx="6459364" cy="302056"/>
          </a:xfrm>
          <a:prstGeom prst="rect">
            <a:avLst/>
          </a:prstGeom>
        </p:spPr>
        <p:txBody>
          <a:bodyPr/>
          <a:lstStyle/>
          <a:p>
            <a:pPr algn="ctr"/>
            <a:r>
              <a:rPr lang="en-US" sz="1400" dirty="0" smtClean="0"/>
              <a:t>Home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Tree>
    <p:extLst>
      <p:ext uri="{BB962C8B-B14F-4D97-AF65-F5344CB8AC3E}">
        <p14:creationId xmlns:p14="http://schemas.microsoft.com/office/powerpoint/2010/main" val="964763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Home Screen</a:t>
            </a:r>
            <a:endParaRPr lang="en-US" sz="3200" dirty="0"/>
          </a:p>
        </p:txBody>
      </p:sp>
      <p:sp>
        <p:nvSpPr>
          <p:cNvPr id="7" name="Text Placeholder 6"/>
          <p:cNvSpPr>
            <a:spLocks noGrp="1"/>
          </p:cNvSpPr>
          <p:nvPr>
            <p:ph type="body" sz="quarter" idx="14"/>
          </p:nvPr>
        </p:nvSpPr>
        <p:spPr>
          <a:xfrm>
            <a:off x="1206461" y="5600"/>
            <a:ext cx="6459364" cy="302056"/>
          </a:xfrm>
          <a:prstGeom prst="rect">
            <a:avLst/>
          </a:prstGeom>
        </p:spPr>
        <p:txBody>
          <a:bodyPr/>
          <a:lstStyle/>
          <a:p>
            <a:pPr algn="ctr"/>
            <a:r>
              <a:rPr lang="en-US" sz="1400" dirty="0" smtClean="0"/>
              <a:t>Home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10" name="Speech Bubble: Rectangle 14">
            <a:extLst>
              <a:ext uri="{FF2B5EF4-FFF2-40B4-BE49-F238E27FC236}">
                <a16:creationId xmlns:a16="http://schemas.microsoft.com/office/drawing/2014/main" id="{48D4DC44-9F47-4270-9A0C-13E0833B92E8}"/>
              </a:ext>
            </a:extLst>
          </p:cNvPr>
          <p:cNvSpPr/>
          <p:nvPr/>
        </p:nvSpPr>
        <p:spPr>
          <a:xfrm>
            <a:off x="2540592" y="2226091"/>
            <a:ext cx="4095904" cy="1242323"/>
          </a:xfrm>
          <a:prstGeom prst="wedgeRectCallout">
            <a:avLst>
              <a:gd name="adj1" fmla="val -21184"/>
              <a:gd name="adj2" fmla="val 854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dk1"/>
                </a:solidFill>
                <a:latin typeface="Arial" panose="020B0604020202020204" pitchFamily="34" charset="0"/>
                <a:cs typeface="Arial" panose="020B0604020202020204" pitchFamily="34" charset="0"/>
              </a:rPr>
              <a:t> </a:t>
            </a:r>
            <a:endParaRPr lang="en-US" sz="900" dirty="0">
              <a:solidFill>
                <a:schemeClr val="dk1"/>
              </a:solidFill>
              <a:latin typeface="Arial" panose="020B0604020202020204" pitchFamily="34" charset="0"/>
              <a:cs typeface="Arial" panose="020B0604020202020204" pitchFamily="34" charset="0"/>
            </a:endParaRPr>
          </a:p>
          <a:p>
            <a:pPr marL="0" lvl="1">
              <a:spcAft>
                <a:spcPts val="600"/>
              </a:spcAft>
            </a:pPr>
            <a:r>
              <a:rPr lang="en-US" sz="1400" dirty="0" smtClean="0">
                <a:solidFill>
                  <a:schemeClr val="dk1"/>
                </a:solidFill>
                <a:latin typeface="Arial" panose="020B0604020202020204" pitchFamily="34" charset="0"/>
                <a:cs typeface="Arial" panose="020B0604020202020204" pitchFamily="34" charset="0"/>
              </a:rPr>
              <a:t>Added </a:t>
            </a:r>
            <a:r>
              <a:rPr lang="en-US" sz="1400" dirty="0">
                <a:solidFill>
                  <a:schemeClr val="dk1"/>
                </a:solidFill>
                <a:latin typeface="Arial" panose="020B0604020202020204" pitchFamily="34" charset="0"/>
                <a:cs typeface="Arial" panose="020B0604020202020204" pitchFamily="34" charset="0"/>
              </a:rPr>
              <a:t>ability to customize the bottom bar by reordering </a:t>
            </a:r>
            <a:r>
              <a:rPr lang="en-US" sz="1400" dirty="0" smtClean="0">
                <a:solidFill>
                  <a:schemeClr val="dk1"/>
                </a:solidFill>
                <a:latin typeface="Arial" panose="020B0604020202020204" pitchFamily="34" charset="0"/>
                <a:cs typeface="Arial" panose="020B0604020202020204" pitchFamily="34" charset="0"/>
              </a:rPr>
              <a:t>items that best suits the customer use environment</a:t>
            </a:r>
            <a:endParaRPr lang="en-US" sz="1400" dirty="0">
              <a:solidFill>
                <a:schemeClr val="dk1"/>
              </a:solidFill>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endParaRPr lang="en-US" sz="14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5885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Home Screen – Hot Keys</a:t>
            </a:r>
            <a:endParaRPr lang="en-US" sz="3200" dirty="0"/>
          </a:p>
        </p:txBody>
      </p:sp>
      <p:sp>
        <p:nvSpPr>
          <p:cNvPr id="7" name="Text Placeholder 6"/>
          <p:cNvSpPr>
            <a:spLocks noGrp="1"/>
          </p:cNvSpPr>
          <p:nvPr>
            <p:ph type="body" sz="quarter" idx="14"/>
          </p:nvPr>
        </p:nvSpPr>
        <p:spPr>
          <a:xfrm>
            <a:off x="1095500" y="30267"/>
            <a:ext cx="6459364" cy="302056"/>
          </a:xfrm>
          <a:prstGeom prst="rect">
            <a:avLst/>
          </a:prstGeom>
        </p:spPr>
        <p:txBody>
          <a:bodyPr/>
          <a:lstStyle/>
          <a:p>
            <a:pPr algn="ctr"/>
            <a:r>
              <a:rPr lang="en-US" sz="1400" dirty="0" smtClean="0"/>
              <a:t>Home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223" y="1194579"/>
            <a:ext cx="6096528" cy="3429297"/>
          </a:xfrm>
          <a:prstGeom prst="rect">
            <a:avLst/>
          </a:prstGeom>
        </p:spPr>
      </p:pic>
      <p:sp>
        <p:nvSpPr>
          <p:cNvPr id="9" name="Oval 8"/>
          <p:cNvSpPr/>
          <p:nvPr/>
        </p:nvSpPr>
        <p:spPr>
          <a:xfrm>
            <a:off x="1387879" y="1165357"/>
            <a:ext cx="232142" cy="289021"/>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580150" y="1154664"/>
            <a:ext cx="232142" cy="289021"/>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352860" y="1177242"/>
            <a:ext cx="355439" cy="266443"/>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718548" y="1154663"/>
            <a:ext cx="232142" cy="289021"/>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418078" y="1176645"/>
            <a:ext cx="355439" cy="266443"/>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533571" y="1188503"/>
            <a:ext cx="355439" cy="266443"/>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Speech Bubble: Rectangle 10">
            <a:extLst>
              <a:ext uri="{FF2B5EF4-FFF2-40B4-BE49-F238E27FC236}">
                <a16:creationId xmlns:a16="http://schemas.microsoft.com/office/drawing/2014/main" id="{92A82037-67AB-4A0E-91F2-6EF79A2C08C0}"/>
              </a:ext>
            </a:extLst>
          </p:cNvPr>
          <p:cNvSpPr/>
          <p:nvPr/>
        </p:nvSpPr>
        <p:spPr>
          <a:xfrm>
            <a:off x="1498523" y="2629239"/>
            <a:ext cx="2958848" cy="804141"/>
          </a:xfrm>
          <a:prstGeom prst="wedgeRectCallout">
            <a:avLst>
              <a:gd name="adj1" fmla="val 4373"/>
              <a:gd name="adj2" fmla="val -505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     MP-&gt;MP Invite		     Change </a:t>
            </a:r>
            <a:r>
              <a:rPr lang="en-US" sz="900" dirty="0">
                <a:solidFill>
                  <a:schemeClr val="dk1"/>
                </a:solidFill>
                <a:latin typeface="Arial" panose="020B0604020202020204" pitchFamily="34" charset="0"/>
                <a:cs typeface="Arial" panose="020B0604020202020204" pitchFamily="34" charset="0"/>
              </a:rPr>
              <a:t>Admin Pin</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Home Screen		Browser </a:t>
            </a:r>
            <a:r>
              <a:rPr lang="en-US" sz="900" dirty="0">
                <a:solidFill>
                  <a:schemeClr val="dk1"/>
                </a:solidFill>
                <a:latin typeface="Arial" panose="020B0604020202020204" pitchFamily="34" charset="0"/>
                <a:cs typeface="Arial" panose="020B0604020202020204" pitchFamily="34" charset="0"/>
              </a:rPr>
              <a:t>Admin</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3" name="Straight Arrow Connector 2"/>
          <p:cNvCxnSpPr/>
          <p:nvPr/>
        </p:nvCxnSpPr>
        <p:spPr>
          <a:xfrm flipH="1" flipV="1">
            <a:off x="1521543" y="1348492"/>
            <a:ext cx="92576" cy="16217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1702583" y="1365122"/>
            <a:ext cx="363709" cy="13591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2553556" y="1348490"/>
            <a:ext cx="407383" cy="16217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2861273" y="1296151"/>
            <a:ext cx="697068" cy="1361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Speech Bubble: Rectangle 10">
            <a:extLst>
              <a:ext uri="{FF2B5EF4-FFF2-40B4-BE49-F238E27FC236}">
                <a16:creationId xmlns:a16="http://schemas.microsoft.com/office/drawing/2014/main" id="{92A82037-67AB-4A0E-91F2-6EF79A2C08C0}"/>
              </a:ext>
            </a:extLst>
          </p:cNvPr>
          <p:cNvSpPr/>
          <p:nvPr/>
        </p:nvSpPr>
        <p:spPr>
          <a:xfrm>
            <a:off x="4517043" y="2625512"/>
            <a:ext cx="2773604" cy="807867"/>
          </a:xfrm>
          <a:prstGeom prst="wedgeRectCallout">
            <a:avLst>
              <a:gd name="adj1" fmla="val 4373"/>
              <a:gd name="adj2" fmla="val -505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	</a:t>
            </a:r>
          </a:p>
          <a:p>
            <a:r>
              <a:rPr lang="en-US" sz="900" dirty="0" smtClean="0">
                <a:solidFill>
                  <a:schemeClr val="dk1"/>
                </a:solidFill>
                <a:latin typeface="Arial" panose="020B0604020202020204" pitchFamily="34" charset="0"/>
                <a:cs typeface="Arial" panose="020B0604020202020204" pitchFamily="34" charset="0"/>
              </a:rPr>
              <a:t>	</a:t>
            </a:r>
            <a:r>
              <a:rPr lang="en-US" sz="900" dirty="0">
                <a:solidFill>
                  <a:schemeClr val="dk1"/>
                </a:solidFill>
                <a:latin typeface="Arial" panose="020B0604020202020204" pitchFamily="34" charset="0"/>
                <a:cs typeface="Arial" panose="020B0604020202020204" pitchFamily="34" charset="0"/>
              </a:rPr>
              <a:t>Documents	 Video Meeting</a:t>
            </a: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40" name="Straight Arrow Connector 39"/>
          <p:cNvCxnSpPr/>
          <p:nvPr/>
        </p:nvCxnSpPr>
        <p:spPr>
          <a:xfrm flipH="1" flipV="1">
            <a:off x="4724018" y="1328138"/>
            <a:ext cx="1588024" cy="1642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3618013" y="1296152"/>
            <a:ext cx="1647670" cy="1674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737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Home Screen – Hot Keys</a:t>
            </a:r>
            <a:endParaRPr lang="en-US" sz="3200" dirty="0"/>
          </a:p>
        </p:txBody>
      </p:sp>
      <p:sp>
        <p:nvSpPr>
          <p:cNvPr id="7" name="Text Placeholder 6"/>
          <p:cNvSpPr>
            <a:spLocks noGrp="1"/>
          </p:cNvSpPr>
          <p:nvPr>
            <p:ph type="body" sz="quarter" idx="14"/>
          </p:nvPr>
        </p:nvSpPr>
        <p:spPr>
          <a:xfrm>
            <a:off x="1095500" y="30267"/>
            <a:ext cx="6459364" cy="302056"/>
          </a:xfrm>
          <a:prstGeom prst="rect">
            <a:avLst/>
          </a:prstGeom>
        </p:spPr>
        <p:txBody>
          <a:bodyPr/>
          <a:lstStyle/>
          <a:p>
            <a:pPr algn="ctr"/>
            <a:r>
              <a:rPr lang="en-US" sz="1400" dirty="0" smtClean="0"/>
              <a:t>Home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8"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223" y="1194579"/>
            <a:ext cx="6096528" cy="3429297"/>
          </a:xfrm>
          <a:prstGeom prst="rect">
            <a:avLst/>
          </a:prstGeom>
        </p:spPr>
      </p:pic>
      <p:sp>
        <p:nvSpPr>
          <p:cNvPr id="9" name="Oval 8"/>
          <p:cNvSpPr/>
          <p:nvPr/>
        </p:nvSpPr>
        <p:spPr>
          <a:xfrm>
            <a:off x="1387879" y="1165357"/>
            <a:ext cx="232142" cy="289021"/>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580150" y="1154664"/>
            <a:ext cx="232142" cy="289021"/>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352860" y="1177242"/>
            <a:ext cx="355439" cy="266443"/>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718548" y="1154663"/>
            <a:ext cx="232142" cy="289021"/>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418078" y="1176645"/>
            <a:ext cx="355439" cy="266443"/>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533571" y="1188503"/>
            <a:ext cx="355439" cy="266443"/>
          </a:xfrm>
          <a:prstGeom prst="ellipse">
            <a:avLst/>
          </a:prstGeom>
          <a:noFill/>
          <a:ln w="254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Speech Bubble: Rectangle 10">
            <a:extLst>
              <a:ext uri="{FF2B5EF4-FFF2-40B4-BE49-F238E27FC236}">
                <a16:creationId xmlns:a16="http://schemas.microsoft.com/office/drawing/2014/main" id="{92A82037-67AB-4A0E-91F2-6EF79A2C08C0}"/>
              </a:ext>
            </a:extLst>
          </p:cNvPr>
          <p:cNvSpPr/>
          <p:nvPr/>
        </p:nvSpPr>
        <p:spPr>
          <a:xfrm>
            <a:off x="1498523" y="2629239"/>
            <a:ext cx="2958848" cy="804141"/>
          </a:xfrm>
          <a:prstGeom prst="wedgeRectCallout">
            <a:avLst>
              <a:gd name="adj1" fmla="val 4373"/>
              <a:gd name="adj2" fmla="val -505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     MP-&gt;MP Invite		     Change </a:t>
            </a:r>
            <a:r>
              <a:rPr lang="en-US" sz="900" dirty="0">
                <a:solidFill>
                  <a:schemeClr val="dk1"/>
                </a:solidFill>
                <a:latin typeface="Arial" panose="020B0604020202020204" pitchFamily="34" charset="0"/>
                <a:cs typeface="Arial" panose="020B0604020202020204" pitchFamily="34" charset="0"/>
              </a:rPr>
              <a:t>Admin Pin</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Home Screen		Browser </a:t>
            </a:r>
            <a:r>
              <a:rPr lang="en-US" sz="900" dirty="0">
                <a:solidFill>
                  <a:schemeClr val="dk1"/>
                </a:solidFill>
                <a:latin typeface="Arial" panose="020B0604020202020204" pitchFamily="34" charset="0"/>
                <a:cs typeface="Arial" panose="020B0604020202020204" pitchFamily="34" charset="0"/>
              </a:rPr>
              <a:t>Admin</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3" name="Straight Arrow Connector 2"/>
          <p:cNvCxnSpPr/>
          <p:nvPr/>
        </p:nvCxnSpPr>
        <p:spPr>
          <a:xfrm flipH="1" flipV="1">
            <a:off x="1521543" y="1348492"/>
            <a:ext cx="92576" cy="16217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1702583" y="1365122"/>
            <a:ext cx="363709" cy="13591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2553556" y="1348490"/>
            <a:ext cx="407383" cy="16217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2861273" y="1296151"/>
            <a:ext cx="697068" cy="1361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Speech Bubble: Rectangle 10">
            <a:extLst>
              <a:ext uri="{FF2B5EF4-FFF2-40B4-BE49-F238E27FC236}">
                <a16:creationId xmlns:a16="http://schemas.microsoft.com/office/drawing/2014/main" id="{92A82037-67AB-4A0E-91F2-6EF79A2C08C0}"/>
              </a:ext>
            </a:extLst>
          </p:cNvPr>
          <p:cNvSpPr/>
          <p:nvPr/>
        </p:nvSpPr>
        <p:spPr>
          <a:xfrm>
            <a:off x="4517043" y="2625512"/>
            <a:ext cx="2773604" cy="807867"/>
          </a:xfrm>
          <a:prstGeom prst="wedgeRectCallout">
            <a:avLst>
              <a:gd name="adj1" fmla="val 4373"/>
              <a:gd name="adj2" fmla="val -505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	</a:t>
            </a:r>
          </a:p>
          <a:p>
            <a:r>
              <a:rPr lang="en-US" sz="900" dirty="0" smtClean="0">
                <a:solidFill>
                  <a:schemeClr val="dk1"/>
                </a:solidFill>
                <a:latin typeface="Arial" panose="020B0604020202020204" pitchFamily="34" charset="0"/>
                <a:cs typeface="Arial" panose="020B0604020202020204" pitchFamily="34" charset="0"/>
              </a:rPr>
              <a:t>	</a:t>
            </a:r>
            <a:r>
              <a:rPr lang="en-US" sz="900" dirty="0">
                <a:solidFill>
                  <a:schemeClr val="dk1"/>
                </a:solidFill>
                <a:latin typeface="Arial" panose="020B0604020202020204" pitchFamily="34" charset="0"/>
                <a:cs typeface="Arial" panose="020B0604020202020204" pitchFamily="34" charset="0"/>
              </a:rPr>
              <a:t>Documents	 Video Meeting</a:t>
            </a: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cxnSp>
        <p:nvCxnSpPr>
          <p:cNvPr id="40" name="Straight Arrow Connector 39"/>
          <p:cNvCxnSpPr/>
          <p:nvPr/>
        </p:nvCxnSpPr>
        <p:spPr>
          <a:xfrm flipH="1" flipV="1">
            <a:off x="4724018" y="1328138"/>
            <a:ext cx="1588024" cy="1642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3618013" y="1296152"/>
            <a:ext cx="1647670" cy="1674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0013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Getting Started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Getting Started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3937296" y="2395202"/>
            <a:ext cx="3539327" cy="1261657"/>
          </a:xfrm>
          <a:prstGeom prst="wedgeRectCallout">
            <a:avLst>
              <a:gd name="adj1" fmla="val -99654"/>
              <a:gd name="adj2" fmla="val -9451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dk1"/>
                </a:solidFill>
                <a:latin typeface="Arial" panose="020B0604020202020204" pitchFamily="34" charset="0"/>
                <a:cs typeface="Arial" panose="020B0604020202020204" pitchFamily="34" charset="0"/>
              </a:rPr>
              <a:t>Upload Presentation</a:t>
            </a:r>
            <a:endParaRPr lang="en-US" b="1" dirty="0">
              <a:solidFill>
                <a:schemeClr val="dk1"/>
              </a:solidFill>
              <a:latin typeface="Arial" panose="020B0604020202020204" pitchFamily="34" charset="0"/>
              <a:cs typeface="Arial" panose="020B0604020202020204" pitchFamily="34" charset="0"/>
            </a:endParaRPr>
          </a:p>
          <a:p>
            <a:pPr algn="ct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Email attachment to address on upper toolbar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Device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USB Drive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to Dropbox </a:t>
            </a:r>
          </a:p>
        </p:txBody>
      </p:sp>
    </p:spTree>
    <p:extLst>
      <p:ext uri="{BB962C8B-B14F-4D97-AF65-F5344CB8AC3E}">
        <p14:creationId xmlns:p14="http://schemas.microsoft.com/office/powerpoint/2010/main" val="2180570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Getting Started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Getting Started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395267" y="1843834"/>
            <a:ext cx="3539327" cy="1261657"/>
          </a:xfrm>
          <a:prstGeom prst="wedgeRectCallout">
            <a:avLst>
              <a:gd name="adj1" fmla="val -91821"/>
              <a:gd name="adj2" fmla="val -5717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dk1"/>
                </a:solidFill>
                <a:latin typeface="Arial" panose="020B0604020202020204" pitchFamily="34" charset="0"/>
                <a:cs typeface="Arial" panose="020B0604020202020204" pitchFamily="34" charset="0"/>
              </a:rPr>
              <a:t>Remote View</a:t>
            </a:r>
            <a:endParaRPr lang="en-US" b="1" dirty="0">
              <a:solidFill>
                <a:schemeClr val="dk1"/>
              </a:solidFill>
              <a:latin typeface="Arial" panose="020B0604020202020204" pitchFamily="34" charset="0"/>
              <a:cs typeface="Arial" panose="020B0604020202020204" pitchFamily="34" charset="0"/>
            </a:endParaRPr>
          </a:p>
          <a:p>
            <a:pPr algn="ct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Device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Mondopad to Mondopad Invite session</a:t>
            </a:r>
          </a:p>
        </p:txBody>
      </p:sp>
    </p:spTree>
    <p:extLst>
      <p:ext uri="{BB962C8B-B14F-4D97-AF65-F5344CB8AC3E}">
        <p14:creationId xmlns:p14="http://schemas.microsoft.com/office/powerpoint/2010/main" val="5785338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Getting Started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Getting Started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5604673" y="2477183"/>
            <a:ext cx="3539327" cy="1261657"/>
          </a:xfrm>
          <a:prstGeom prst="wedgeRectCallout">
            <a:avLst>
              <a:gd name="adj1" fmla="val -56125"/>
              <a:gd name="adj2" fmla="val -106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dk1"/>
                </a:solidFill>
                <a:latin typeface="Arial" panose="020B0604020202020204" pitchFamily="34" charset="0"/>
                <a:cs typeface="Arial" panose="020B0604020202020204" pitchFamily="34" charset="0"/>
              </a:rPr>
              <a:t>Wireless Control</a:t>
            </a:r>
            <a:endParaRPr lang="en-US" b="1" dirty="0">
              <a:solidFill>
                <a:schemeClr val="dk1"/>
              </a:solidFill>
              <a:latin typeface="Arial" panose="020B0604020202020204" pitchFamily="34" charset="0"/>
              <a:cs typeface="Arial" panose="020B0604020202020204" pitchFamily="34" charset="0"/>
            </a:endParaRPr>
          </a:p>
          <a:p>
            <a:pPr algn="ct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ControlView 2 Application from PC device (can be downloaded from connecting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Device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Android Tablet to Play Store and Download ControlView</a:t>
            </a:r>
          </a:p>
        </p:txBody>
      </p:sp>
    </p:spTree>
    <p:extLst>
      <p:ext uri="{BB962C8B-B14F-4D97-AF65-F5344CB8AC3E}">
        <p14:creationId xmlns:p14="http://schemas.microsoft.com/office/powerpoint/2010/main" val="3593964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Documents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Document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584564" y="1498325"/>
            <a:ext cx="1556965" cy="2360063"/>
          </a:xfrm>
          <a:prstGeom prst="wedgeRectCallout">
            <a:avLst>
              <a:gd name="adj1" fmla="val -56887"/>
              <a:gd name="adj2" fmla="val -2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Documents</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DropBox Cloud</a:t>
            </a: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Network Folder(s)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Mondopad Primary File Screen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USB Drives shown</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These are all available sources for storing/ accessing your files.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Note: </a:t>
            </a:r>
            <a:r>
              <a:rPr lang="en-US" sz="900" b="1" dirty="0" smtClean="0">
                <a:solidFill>
                  <a:schemeClr val="dk1"/>
                </a:solidFill>
                <a:latin typeface="Arial" panose="020B0604020202020204" pitchFamily="34" charset="0"/>
                <a:cs typeface="Arial" panose="020B0604020202020204" pitchFamily="34" charset="0"/>
              </a:rPr>
              <a:t>New</a:t>
            </a:r>
            <a:r>
              <a:rPr lang="en-US" sz="900" dirty="0" smtClean="0">
                <a:solidFill>
                  <a:schemeClr val="dk1"/>
                </a:solidFill>
                <a:latin typeface="Arial" panose="020B0604020202020204" pitchFamily="34" charset="0"/>
                <a:cs typeface="Arial" panose="020B0604020202020204" pitchFamily="34" charset="0"/>
              </a:rPr>
              <a:t> with Mondopad Ultra Mapped Drives support on non-domain login as well a domain login accounts</a:t>
            </a:r>
          </a:p>
        </p:txBody>
      </p:sp>
      <p:sp>
        <p:nvSpPr>
          <p:cNvPr id="2" name="Oval 1"/>
          <p:cNvSpPr/>
          <p:nvPr/>
        </p:nvSpPr>
        <p:spPr>
          <a:xfrm>
            <a:off x="2099513" y="1722929"/>
            <a:ext cx="635193" cy="578043"/>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145976" y="1498325"/>
            <a:ext cx="286186" cy="289021"/>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31329" y="3681213"/>
            <a:ext cx="286186" cy="289021"/>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flipV="1">
            <a:off x="7455270" y="1642836"/>
            <a:ext cx="243887" cy="155939"/>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2745367" y="1940482"/>
            <a:ext cx="5072981" cy="170844"/>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3699481" y="2084230"/>
            <a:ext cx="4118867" cy="846153"/>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320203" y="2349645"/>
            <a:ext cx="337270" cy="1353245"/>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347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Documents – Open File Sidebar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Document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38684" y="1113527"/>
            <a:ext cx="1432047" cy="3499401"/>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Documents Open File</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Back to Documents Folder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Scroll Back/Previous </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Scroll Forward/Next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Laser Pointer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Annotation (edit over document)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Image in HD</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Rotate Left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Rotate Right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Close File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Print (requires Admin setup)</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Help</a:t>
            </a:r>
          </a:p>
        </p:txBody>
      </p:sp>
    </p:spTree>
    <p:extLst>
      <p:ext uri="{BB962C8B-B14F-4D97-AF65-F5344CB8AC3E}">
        <p14:creationId xmlns:p14="http://schemas.microsoft.com/office/powerpoint/2010/main" val="12583592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Documents – Open File Sidebar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Document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38684" y="933319"/>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Documents Annotation</a:t>
            </a: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Home, MP-MP Invite, Admin Key, Help</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Pen/Highlighter Color Select</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Clear Annotation, Text, Select/Lasso, Erase, Auto Draw, Laser Pointer, Redo/Undo</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Save, Print, Paste and Share to email client(s)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Grid and Enable/Disable Onscreen toolbar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Select Page in Canvas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Close</a:t>
            </a:r>
          </a:p>
        </p:txBody>
      </p:sp>
    </p:spTree>
    <p:extLst>
      <p:ext uri="{BB962C8B-B14F-4D97-AF65-F5344CB8AC3E}">
        <p14:creationId xmlns:p14="http://schemas.microsoft.com/office/powerpoint/2010/main" val="27225950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Browser Sidebar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a:solidFill>
                  <a:schemeClr val="dk1"/>
                </a:solidFill>
                <a:latin typeface="Arial" panose="020B0604020202020204" pitchFamily="34" charset="0"/>
                <a:cs typeface="Arial" panose="020B0604020202020204" pitchFamily="34" charset="0"/>
              </a:rPr>
              <a:t>Home (goes to Homepage set in Browser Admin</a:t>
            </a:r>
            <a:r>
              <a:rPr lang="en-US" sz="900" dirty="0" smtClean="0">
                <a:solidFill>
                  <a:schemeClr val="dk1"/>
                </a:solidFill>
                <a:latin typeface="Arial" panose="020B0604020202020204" pitchFamily="34" charset="0"/>
                <a:cs typeface="Arial" panose="020B0604020202020204" pitchFamily="34" charset="0"/>
              </a:rPr>
              <a:t>)</a:t>
            </a:r>
          </a:p>
          <a:p>
            <a:r>
              <a:rPr lang="en-US" sz="900" dirty="0" smtClean="0">
                <a:solidFill>
                  <a:schemeClr val="dk1"/>
                </a:solidFill>
                <a:latin typeface="Arial" panose="020B0604020202020204" pitchFamily="34" charset="0"/>
                <a:cs typeface="Arial" panose="020B0604020202020204" pitchFamily="34" charset="0"/>
              </a:rPr>
              <a:t> </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Favorites (Create/Save Favorites Web links)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Annotation (allows annotation over webpages/websites)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Print (Requires Admin setup of available printers)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Favorites &amp; History tab plus option to delete saved site/page</a:t>
            </a: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2554014"/>
            <a:ext cx="1432047" cy="1051704"/>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Note: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Mondopad Sidebar can be opened from either the left or right side of the screen</a:t>
            </a:r>
          </a:p>
        </p:txBody>
      </p:sp>
    </p:spTree>
    <p:extLst>
      <p:ext uri="{BB962C8B-B14F-4D97-AF65-F5344CB8AC3E}">
        <p14:creationId xmlns:p14="http://schemas.microsoft.com/office/powerpoint/2010/main" val="1365691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New features in Browser Admin</a:t>
            </a:r>
            <a:endParaRPr lang="en-US" dirty="0"/>
          </a:p>
        </p:txBody>
      </p:sp>
      <p:sp>
        <p:nvSpPr>
          <p:cNvPr id="3" name="Content Placeholder 2"/>
          <p:cNvSpPr>
            <a:spLocks noGrp="1"/>
          </p:cNvSpPr>
          <p:nvPr>
            <p:ph sz="quarter" idx="13"/>
          </p:nvPr>
        </p:nvSpPr>
        <p:spPr>
          <a:xfrm>
            <a:off x="580171" y="1195211"/>
            <a:ext cx="8103475" cy="3534444"/>
          </a:xfrm>
        </p:spPr>
        <p:txBody>
          <a:bodyPr/>
          <a:lstStyle/>
          <a:p>
            <a:pPr lvl="1"/>
            <a:r>
              <a:rPr lang="en-US" sz="1600" dirty="0" smtClean="0"/>
              <a:t>Device Tab – “Video Meeting Settings” Section enable/disable Video Meeting module tabs “Settings”, “Accounts” and/or “Status” (default these three are disabled)</a:t>
            </a:r>
          </a:p>
          <a:p>
            <a:pPr lvl="1"/>
            <a:r>
              <a:rPr lang="en-US" sz="1600" dirty="0" smtClean="0"/>
              <a:t>Home Screen – addition of Office 365 Module</a:t>
            </a:r>
          </a:p>
          <a:p>
            <a:pPr lvl="1"/>
            <a:r>
              <a:rPr lang="en-US" sz="1600" dirty="0" smtClean="0"/>
              <a:t>Removal of “Extras” Tab – all application functions transferred to the NEW “Applications” Module Sidebar “</a:t>
            </a:r>
            <a:r>
              <a:rPr lang="en-US" sz="1600" dirty="0" err="1" smtClean="0"/>
              <a:t>Config</a:t>
            </a:r>
            <a:r>
              <a:rPr lang="en-US" sz="1600" dirty="0" smtClean="0"/>
              <a:t>”</a:t>
            </a:r>
          </a:p>
          <a:p>
            <a:pPr lvl="1"/>
            <a:r>
              <a:rPr lang="en-US" sz="1600" dirty="0" smtClean="0"/>
              <a:t>“</a:t>
            </a:r>
            <a:r>
              <a:rPr lang="en-US" sz="1600" dirty="0"/>
              <a:t>Extras” </a:t>
            </a:r>
            <a:r>
              <a:rPr lang="en-US" sz="1600" dirty="0" smtClean="0"/>
              <a:t>option setup for enable/disable Log off User</a:t>
            </a:r>
            <a:r>
              <a:rPr lang="en-US" sz="1600" dirty="0"/>
              <a:t>, Reboot &amp; Shutdown </a:t>
            </a:r>
            <a:r>
              <a:rPr lang="en-US" sz="1600" dirty="0" smtClean="0"/>
              <a:t>moved to “Device” tab.</a:t>
            </a:r>
            <a:endParaRPr lang="en-US" sz="1600" dirty="0"/>
          </a:p>
        </p:txBody>
      </p:sp>
      <p:sp>
        <p:nvSpPr>
          <p:cNvPr id="4"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Tree>
    <p:extLst>
      <p:ext uri="{BB962C8B-B14F-4D97-AF65-F5344CB8AC3E}">
        <p14:creationId xmlns:p14="http://schemas.microsoft.com/office/powerpoint/2010/main" val="1984996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section 1</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Personal Mode or Disable for Kiosk</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PowerPoint Zoom in Documents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t>
            </a:r>
            <a:r>
              <a:rPr lang="en-US" sz="900" dirty="0" err="1" smtClean="0">
                <a:solidFill>
                  <a:schemeClr val="dk1"/>
                </a:solidFill>
                <a:latin typeface="Arial" panose="020B0604020202020204" pitchFamily="34" charset="0"/>
                <a:cs typeface="Arial" panose="020B0604020202020204" pitchFamily="34" charset="0"/>
              </a:rPr>
              <a:t>mov</a:t>
            </a:r>
            <a:r>
              <a:rPr lang="en-US" sz="900" dirty="0" smtClean="0">
                <a:solidFill>
                  <a:schemeClr val="dk1"/>
                </a:solidFill>
                <a:latin typeface="Arial" panose="020B0604020202020204" pitchFamily="34" charset="0"/>
                <a:cs typeface="Arial" panose="020B0604020202020204" pitchFamily="34" charset="0"/>
              </a:rPr>
              <a:t> file support in Documents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button sounds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Device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meeting access code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email address</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Onscreen Logo</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Network Nickname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Browser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Admin Email</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Language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Video Meeting Status Bar – show options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Settings for automatically deleting files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Prompt to delete after file close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Automatic Application Recovery</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Automatic Application Reset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network folders </a:t>
            </a:r>
          </a:p>
        </p:txBody>
      </p:sp>
    </p:spTree>
    <p:extLst>
      <p:ext uri="{BB962C8B-B14F-4D97-AF65-F5344CB8AC3E}">
        <p14:creationId xmlns:p14="http://schemas.microsoft.com/office/powerpoint/2010/main" val="9816525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section 2</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Whiteboard Settings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Whiteboard AutoSave (options)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Auto Smooth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Page Boundaries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Whiteboard annotation over QR Code (options)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Pen Color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Pen Width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Highlighter Color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Highlighter Width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Eraser Size</a:t>
            </a: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Close Annotation prompt</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Meeting Reset Settings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Close 3</a:t>
            </a:r>
            <a:r>
              <a:rPr lang="en-US" sz="900" baseline="30000" dirty="0" smtClean="0">
                <a:solidFill>
                  <a:schemeClr val="dk1"/>
                </a:solidFill>
                <a:latin typeface="Arial" panose="020B0604020202020204" pitchFamily="34" charset="0"/>
                <a:cs typeface="Arial" panose="020B0604020202020204" pitchFamily="34" charset="0"/>
              </a:rPr>
              <a:t>rd</a:t>
            </a:r>
            <a:r>
              <a:rPr lang="en-US" sz="900" dirty="0" smtClean="0">
                <a:solidFill>
                  <a:schemeClr val="dk1"/>
                </a:solidFill>
                <a:latin typeface="Arial" panose="020B0604020202020204" pitchFamily="34" charset="0"/>
                <a:cs typeface="Arial" panose="020B0604020202020204" pitchFamily="34" charset="0"/>
              </a:rPr>
              <a:t> party applications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Clear Web Browsing</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Auto-reset to Home page options</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Cast Settings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Bonjour for Airplay</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Require MP Access code as password</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6018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Getting Started</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Getting Started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3937296" y="2395202"/>
            <a:ext cx="3539327" cy="1261657"/>
          </a:xfrm>
          <a:prstGeom prst="wedgeRectCallout">
            <a:avLst>
              <a:gd name="adj1" fmla="val -99654"/>
              <a:gd name="adj2" fmla="val -9451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dk1"/>
                </a:solidFill>
                <a:latin typeface="Arial" panose="020B0604020202020204" pitchFamily="34" charset="0"/>
                <a:cs typeface="Arial" panose="020B0604020202020204" pitchFamily="34" charset="0"/>
              </a:rPr>
              <a:t>Upload Presentation</a:t>
            </a:r>
            <a:endParaRPr lang="en-US" b="1" dirty="0">
              <a:solidFill>
                <a:schemeClr val="dk1"/>
              </a:solidFill>
              <a:latin typeface="Arial" panose="020B0604020202020204" pitchFamily="34" charset="0"/>
              <a:cs typeface="Arial" panose="020B0604020202020204" pitchFamily="34" charset="0"/>
            </a:endParaRPr>
          </a:p>
          <a:p>
            <a:pPr algn="ctr"/>
            <a:endParaRPr lang="en-US" sz="900" b="1"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Email attachment to address on upper toolbar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Device Browser to Mondopad IP address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USB Drive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Connect to Dropbox </a:t>
            </a:r>
          </a:p>
        </p:txBody>
      </p:sp>
    </p:spTree>
    <p:extLst>
      <p:ext uri="{BB962C8B-B14F-4D97-AF65-F5344CB8AC3E}">
        <p14:creationId xmlns:p14="http://schemas.microsoft.com/office/powerpoint/2010/main" val="21832196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section 3</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90905"/>
            <a:ext cx="6096528" cy="3429297"/>
          </a:xfrm>
          <a:prstGeom prst="rect">
            <a:avLst/>
          </a:prstGeom>
        </p:spPr>
      </p:pic>
      <p:sp>
        <p:nvSpPr>
          <p:cNvPr id="9" name="Speech Bubble: Rectangle 10">
            <a:extLst>
              <a:ext uri="{FF2B5EF4-FFF2-40B4-BE49-F238E27FC236}">
                <a16:creationId xmlns:a16="http://schemas.microsoft.com/office/drawing/2014/main" id="{92A82037-67AB-4A0E-91F2-6EF79A2C08C0}"/>
              </a:ext>
            </a:extLst>
          </p:cNvPr>
          <p:cNvSpPr/>
          <p:nvPr/>
        </p:nvSpPr>
        <p:spPr>
          <a:xfrm>
            <a:off x="7484407" y="1058705"/>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Security and Privacy Settings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Access code change notification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Protect email attachments with access code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Access code pins 4 or 6</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Lockout duration</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Admin Global override pin</a:t>
            </a:r>
          </a:p>
          <a:p>
            <a:r>
              <a:rPr lang="en-US" sz="900" dirty="0" smtClean="0">
                <a:solidFill>
                  <a:schemeClr val="dk1"/>
                </a:solidFill>
                <a:latin typeface="Arial" panose="020B0604020202020204" pitchFamily="34" charset="0"/>
                <a:cs typeface="Arial" panose="020B0604020202020204" pitchFamily="34" charset="0"/>
              </a:rPr>
              <a:t>Help InFocus Improve Mondopad</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Mondopad Analytics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Share Crash Reports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p:txBody>
      </p:sp>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Device</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Extra Settings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Log off user (show)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Reboot (show)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Shutdown (show)</a:t>
            </a:r>
          </a:p>
          <a:p>
            <a:r>
              <a:rPr lang="en-US" sz="900" dirty="0" smtClean="0">
                <a:solidFill>
                  <a:schemeClr val="dk1"/>
                </a:solidFill>
                <a:latin typeface="Arial" panose="020B0604020202020204" pitchFamily="34" charset="0"/>
                <a:cs typeface="Arial" panose="020B0604020202020204" pitchFamily="34" charset="0"/>
              </a:rPr>
              <a:t>Video Meeting Settings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Settings </a:t>
            </a:r>
            <a:r>
              <a:rPr lang="en-US" sz="900" dirty="0">
                <a:solidFill>
                  <a:schemeClr val="dk1"/>
                </a:solidFill>
                <a:latin typeface="Arial" panose="020B0604020202020204" pitchFamily="34" charset="0"/>
                <a:cs typeface="Arial" panose="020B0604020202020204" pitchFamily="34" charset="0"/>
              </a:rPr>
              <a:t>(show)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Accounts </a:t>
            </a:r>
            <a:r>
              <a:rPr lang="en-US" sz="900" dirty="0">
                <a:solidFill>
                  <a:schemeClr val="dk1"/>
                </a:solidFill>
                <a:latin typeface="Arial" panose="020B0604020202020204" pitchFamily="34" charset="0"/>
                <a:cs typeface="Arial" panose="020B0604020202020204" pitchFamily="34" charset="0"/>
              </a:rPr>
              <a:t>(show)</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Status </a:t>
            </a:r>
            <a:r>
              <a:rPr lang="en-US" sz="900" dirty="0">
                <a:solidFill>
                  <a:schemeClr val="dk1"/>
                </a:solidFill>
                <a:latin typeface="Arial" panose="020B0604020202020204" pitchFamily="34" charset="0"/>
                <a:cs typeface="Arial" panose="020B0604020202020204" pitchFamily="34" charset="0"/>
              </a:rPr>
              <a:t>(show)</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32530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Settings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9" y="1179107"/>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Settings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Email Server Information</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Email Type:</a:t>
            </a:r>
          </a:p>
          <a:p>
            <a:r>
              <a:rPr lang="en-US" sz="900" dirty="0" smtClean="0">
                <a:solidFill>
                  <a:schemeClr val="dk1"/>
                </a:solidFill>
                <a:latin typeface="Arial" panose="020B0604020202020204" pitchFamily="34" charset="0"/>
                <a:cs typeface="Arial" panose="020B0604020202020204" pitchFamily="34" charset="0"/>
              </a:rPr>
              <a:t>Internet, MS Exchange, Auto Provision</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Email Scanning Options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Enable Email Scanning Enable Automatic </a:t>
            </a:r>
            <a:r>
              <a:rPr lang="en-US" sz="900" dirty="0">
                <a:solidFill>
                  <a:schemeClr val="dk1"/>
                </a:solidFill>
                <a:latin typeface="Arial" panose="020B0604020202020204" pitchFamily="34" charset="0"/>
                <a:cs typeface="Arial" panose="020B0604020202020204" pitchFamily="34" charset="0"/>
              </a:rPr>
              <a:t>Email Scanning (scans every 30 seconds)</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10499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Settings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Server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Internet Email</a:t>
            </a:r>
          </a:p>
          <a:p>
            <a:r>
              <a:rPr lang="en-US" sz="900" dirty="0" smtClean="0">
                <a:solidFill>
                  <a:schemeClr val="dk1"/>
                </a:solidFill>
                <a:latin typeface="Arial" panose="020B0604020202020204" pitchFamily="34" charset="0"/>
                <a:cs typeface="Arial" panose="020B0604020202020204" pitchFamily="34" charset="0"/>
              </a:rPr>
              <a:t>Manual account setup depending on specific setting of internet email service.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See Internet Email Service website for setup.</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51597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Settings</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058704"/>
            <a:ext cx="1432047" cy="3679609"/>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Server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Microsoft Office 365 or Exchange Account Email</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Manual account setup depending on company specific setting of service.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Contact Company IT department for account and setup details.</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Note: Exchange account requires the account is setup as a EWS</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5"/>
          <a:stretch>
            <a:fillRect/>
          </a:stretch>
        </p:blipFill>
        <p:spPr>
          <a:xfrm>
            <a:off x="6530718" y="2212726"/>
            <a:ext cx="2396014" cy="1064895"/>
          </a:xfrm>
          <a:prstGeom prst="rect">
            <a:avLst/>
          </a:prstGeom>
        </p:spPr>
      </p:pic>
    </p:spTree>
    <p:extLst>
      <p:ext uri="{BB962C8B-B14F-4D97-AF65-F5344CB8AC3E}">
        <p14:creationId xmlns:p14="http://schemas.microsoft.com/office/powerpoint/2010/main" val="33536724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Email Contact Editor</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5398"/>
            <a:ext cx="1432047" cy="316014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Email Contact Editor</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You can manually enter email addresses in the left side window separate entry for each</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You can import a CSV or text file list to import email contacts.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Note: import file should include email address separated by line breaks (1 email per line in the file)</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87338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3200" dirty="0" smtClean="0"/>
              <a:t>Browser Admin Home Page</a:t>
            </a:r>
            <a:endParaRPr lang="en-US" sz="32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5398"/>
            <a:ext cx="1432047" cy="316014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Home Screen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 </a:t>
            </a:r>
            <a:r>
              <a:rPr lang="en-US" sz="900" dirty="0">
                <a:solidFill>
                  <a:schemeClr val="dk1"/>
                </a:solidFill>
                <a:latin typeface="Arial" panose="020B0604020202020204" pitchFamily="34" charset="0"/>
                <a:cs typeface="Arial" panose="020B0604020202020204" pitchFamily="34" charset="0"/>
              </a:rPr>
              <a:t>the toolbar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if unchecked none of the 3 items in the list show up on the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“Getting Started” either shows or hides the ICON on the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“Schedule” either shows or hides the ICON on the home page</a:t>
            </a:r>
          </a:p>
          <a:p>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
        <p:nvSpPr>
          <p:cNvPr id="9" name="Speech Bubble: Rectangle 10">
            <a:extLst>
              <a:ext uri="{FF2B5EF4-FFF2-40B4-BE49-F238E27FC236}">
                <a16:creationId xmlns:a16="http://schemas.microsoft.com/office/drawing/2014/main" id="{92A82037-67AB-4A0E-91F2-6EF79A2C08C0}"/>
              </a:ext>
            </a:extLst>
          </p:cNvPr>
          <p:cNvSpPr/>
          <p:nvPr/>
        </p:nvSpPr>
        <p:spPr>
          <a:xfrm>
            <a:off x="7484407" y="1123036"/>
            <a:ext cx="1432047" cy="3160148"/>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Home Screen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Show </a:t>
            </a:r>
            <a:r>
              <a:rPr lang="en-US" sz="900" dirty="0">
                <a:solidFill>
                  <a:schemeClr val="dk1"/>
                </a:solidFill>
                <a:latin typeface="Arial" panose="020B0604020202020204" pitchFamily="34" charset="0"/>
                <a:cs typeface="Arial" panose="020B0604020202020204" pitchFamily="34" charset="0"/>
              </a:rPr>
              <a:t>the toolbar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Show “Video” either shows or hides a small image video that plays on the home page.</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If checked options are “Auto Play”, Upload Video (customer own video Max size 2GB) and Video Name (name of uploaded video)</a:t>
            </a: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62101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Whiteboard Collaboration</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5397"/>
            <a:ext cx="1432047" cy="365789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Whiteboard Collaboration</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Collaboration Server</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Leave this alone. It will default to the CONX infocus.net bridge account if customer is using infocus.net</a:t>
            </a:r>
          </a:p>
          <a:p>
            <a:r>
              <a:rPr lang="en-US" sz="900" dirty="0" smtClean="0">
                <a:solidFill>
                  <a:schemeClr val="dk1"/>
                </a:solidFill>
                <a:latin typeface="Arial" panose="020B0604020202020204" pitchFamily="34" charset="0"/>
                <a:cs typeface="Arial" panose="020B0604020202020204" pitchFamily="34" charset="0"/>
              </a:rPr>
              <a:t>Whiteboard Collaboration Server</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Leave these fields alone. </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Note: These options will be available for changing for customers with Onsite Premise CONX Servers</a:t>
            </a:r>
          </a:p>
          <a:p>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4653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Dual Display</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924501"/>
            <a:ext cx="1432047" cy="3831090"/>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Dual Display</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Dual Display</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Default Display on Second Display:</a:t>
            </a:r>
          </a:p>
          <a:p>
            <a:r>
              <a:rPr lang="en-US" sz="900" dirty="0" smtClean="0">
                <a:solidFill>
                  <a:schemeClr val="dk1"/>
                </a:solidFill>
                <a:latin typeface="Arial" panose="020B0604020202020204" pitchFamily="34" charset="0"/>
                <a:cs typeface="Arial" panose="020B0604020202020204" pitchFamily="34" charset="0"/>
              </a:rPr>
              <a:t>Whiteboard, Documents or Video Meeting</a:t>
            </a:r>
          </a:p>
          <a:p>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Option radio buttons:</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Module can be displayed only on 1 screen but moved </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Module can be displayed on both screens at the same time but not movable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 Cast Default</a:t>
            </a:r>
          </a:p>
          <a:p>
            <a:pPr marL="171450" indent="-171450">
              <a:buFontTx/>
              <a:buChar char="-"/>
            </a:pPr>
            <a:r>
              <a:rPr lang="en-US" sz="900" dirty="0" smtClean="0">
                <a:solidFill>
                  <a:schemeClr val="dk1"/>
                </a:solidFill>
                <a:latin typeface="Arial" panose="020B0604020202020204" pitchFamily="34" charset="0"/>
                <a:cs typeface="Arial" panose="020B0604020202020204" pitchFamily="34" charset="0"/>
              </a:rPr>
              <a:t>In Dual Display Cast Module defaults to either the Second display or the Primary display</a:t>
            </a:r>
          </a:p>
          <a:p>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1933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Background</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3609"/>
            <a:ext cx="1432047" cy="326912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Background</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Current Background shows selected background in use</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Custom Background shows available uploaded background screens the customer can select as their default</a:t>
            </a:r>
          </a:p>
          <a:p>
            <a:endParaRPr lang="en-US" sz="900" dirty="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Upload Customer Custom Background (depending on panel the image should be 4k or 1080) acceptable formats .jpg, .jpeg and .</a:t>
            </a:r>
            <a:r>
              <a:rPr lang="en-US" sz="900" dirty="0" err="1" smtClean="0">
                <a:solidFill>
                  <a:schemeClr val="dk1"/>
                </a:solidFill>
                <a:latin typeface="Arial" panose="020B0604020202020204" pitchFamily="34" charset="0"/>
                <a:cs typeface="Arial" panose="020B0604020202020204" pitchFamily="34" charset="0"/>
              </a:rPr>
              <a:t>png</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48287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ltLang="zh-CN" sz="2800" dirty="0" smtClean="0"/>
              <a:t>Browser Admin Manage Local Files</a:t>
            </a:r>
            <a:endParaRPr lang="en-US" sz="2800" dirty="0"/>
          </a:p>
        </p:txBody>
      </p:sp>
      <p:sp>
        <p:nvSpPr>
          <p:cNvPr id="7" name="Text Placeholder 6"/>
          <p:cNvSpPr>
            <a:spLocks noGrp="1"/>
          </p:cNvSpPr>
          <p:nvPr>
            <p:ph type="body" sz="quarter" idx="14"/>
          </p:nvPr>
        </p:nvSpPr>
        <p:spPr>
          <a:xfrm>
            <a:off x="1269361" y="0"/>
            <a:ext cx="6459364" cy="302056"/>
          </a:xfrm>
          <a:prstGeom prst="rect">
            <a:avLst/>
          </a:prstGeom>
        </p:spPr>
        <p:txBody>
          <a:bodyPr/>
          <a:lstStyle/>
          <a:p>
            <a:pPr algn="ctr"/>
            <a:r>
              <a:rPr lang="en-US" sz="1400" dirty="0" smtClean="0"/>
              <a:t>Browser Screen</a:t>
            </a:r>
            <a:endParaRPr lang="en-US" sz="1400" dirty="0"/>
          </a:p>
        </p:txBody>
      </p:sp>
      <p:sp>
        <p:nvSpPr>
          <p:cNvPr id="8" name="Content Placeholder 2">
            <a:extLst>
              <a:ext uri="{FF2B5EF4-FFF2-40B4-BE49-F238E27FC236}">
                <a16:creationId xmlns:a16="http://schemas.microsoft.com/office/drawing/2014/main" id="{B75E4DF4-1F82-49FB-AA20-6EC9661F453E}"/>
              </a:ext>
            </a:extLst>
          </p:cNvPr>
          <p:cNvSpPr>
            <a:spLocks noGrp="1"/>
          </p:cNvSpPr>
          <p:nvPr>
            <p:ph sz="quarter" idx="13"/>
          </p:nvPr>
        </p:nvSpPr>
        <p:spPr>
          <a:xfrm>
            <a:off x="780226" y="1058705"/>
            <a:ext cx="7311833" cy="3419790"/>
          </a:xfrm>
        </p:spPr>
        <p:txBody>
          <a:bodyPr/>
          <a:lstStyle/>
          <a:p>
            <a:pPr marL="457200" lvl="1" indent="0">
              <a:buNone/>
            </a:pPr>
            <a:endParaRPr lang="en-US" dirty="0"/>
          </a:p>
          <a:p>
            <a:pPr lvl="1"/>
            <a:endParaRPr lang="en-US" dirty="0"/>
          </a:p>
          <a:p>
            <a:endParaRPr lang="en-US" dirty="0"/>
          </a:p>
        </p:txBody>
      </p:sp>
      <p:sp>
        <p:nvSpPr>
          <p:cNvPr id="5" name="Content Placeholder 2">
            <a:extLst>
              <a:ext uri="{FF2B5EF4-FFF2-40B4-BE49-F238E27FC236}">
                <a16:creationId xmlns:a16="http://schemas.microsoft.com/office/drawing/2014/main" id="{94A4819E-60E9-417A-B79F-A19B47EE6F56}"/>
              </a:ext>
            </a:extLst>
          </p:cNvPr>
          <p:cNvSpPr txBox="1">
            <a:spLocks/>
          </p:cNvSpPr>
          <p:nvPr/>
        </p:nvSpPr>
        <p:spPr>
          <a:xfrm>
            <a:off x="932628" y="1211105"/>
            <a:ext cx="7311833" cy="3419790"/>
          </a:xfrm>
          <a:prstGeom prst="rect">
            <a:avLst/>
          </a:prstGeom>
        </p:spPr>
        <p:txBody>
          <a:bodyPr vert="horz"/>
          <a:lstStyle>
            <a:lvl1pPr marL="342900" indent="-342900" algn="l" defTabSz="457200" rtl="0" eaLnBrk="1" latinLnBrk="0" hangingPunct="1">
              <a:spcBef>
                <a:spcPct val="20000"/>
              </a:spcBef>
              <a:buSzPct val="80000"/>
              <a:buFontTx/>
              <a:buBlip>
                <a:blip r:embed="rId3"/>
              </a:buBlip>
              <a:defRPr sz="1300" kern="1200">
                <a:solidFill>
                  <a:schemeClr val="tx2"/>
                </a:solidFill>
                <a:latin typeface="Arial"/>
                <a:ea typeface="+mn-ea"/>
                <a:cs typeface="Arial"/>
              </a:defRPr>
            </a:lvl1pPr>
            <a:lvl2pPr marL="742950" indent="-285750" algn="l" defTabSz="457200" rtl="0" eaLnBrk="1" latinLnBrk="0" hangingPunct="1">
              <a:spcBef>
                <a:spcPct val="20000"/>
              </a:spcBef>
              <a:buClr>
                <a:schemeClr val="accent1"/>
              </a:buClr>
              <a:buFont typeface="Arial"/>
              <a:buChar char="•"/>
              <a:defRPr sz="13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3pPr>
            <a:lvl4pPr marL="1600200" indent="-228600" algn="l" defTabSz="457200" rtl="0" eaLnBrk="1" latinLnBrk="0" hangingPunct="1">
              <a:spcBef>
                <a:spcPct val="20000"/>
              </a:spcBef>
              <a:buClr>
                <a:schemeClr val="accent1"/>
              </a:buClr>
              <a:buSzPct val="70000"/>
              <a:buFont typeface="Arial"/>
              <a:buChar char="–"/>
              <a:defRPr sz="1300" kern="1200">
                <a:solidFill>
                  <a:schemeClr val="tx2"/>
                </a:solidFill>
                <a:latin typeface="Arial"/>
                <a:ea typeface="+mn-ea"/>
                <a:cs typeface="Arial"/>
              </a:defRPr>
            </a:lvl4pPr>
            <a:lvl5pPr marL="2057400" indent="-228600" algn="l" defTabSz="457200" rtl="0" eaLnBrk="1" latinLnBrk="0" hangingPunct="1">
              <a:spcBef>
                <a:spcPct val="20000"/>
              </a:spcBef>
              <a:buClr>
                <a:schemeClr val="accent1"/>
              </a:buClr>
              <a:buSzPct val="50000"/>
              <a:buFont typeface="Lucida Grande"/>
              <a:buChar char="-"/>
              <a:defRPr sz="13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2B380FF-EF56-4DD9-A08F-22414F08F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78" y="1125398"/>
            <a:ext cx="6096528" cy="3429297"/>
          </a:xfrm>
          <a:prstGeom prst="rect">
            <a:avLst/>
          </a:prstGeom>
        </p:spPr>
      </p:pic>
      <p:sp>
        <p:nvSpPr>
          <p:cNvPr id="10" name="Speech Bubble: Rectangle 10">
            <a:extLst>
              <a:ext uri="{FF2B5EF4-FFF2-40B4-BE49-F238E27FC236}">
                <a16:creationId xmlns:a16="http://schemas.microsoft.com/office/drawing/2014/main" id="{92A82037-67AB-4A0E-91F2-6EF79A2C08C0}"/>
              </a:ext>
            </a:extLst>
          </p:cNvPr>
          <p:cNvSpPr/>
          <p:nvPr/>
        </p:nvSpPr>
        <p:spPr>
          <a:xfrm>
            <a:off x="-44169" y="1123609"/>
            <a:ext cx="1432047" cy="3269127"/>
          </a:xfrm>
          <a:prstGeom prst="wedgeRectCallout">
            <a:avLst>
              <a:gd name="adj1" fmla="val -47571"/>
              <a:gd name="adj2" fmla="val -8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dk1"/>
                </a:solidFill>
                <a:latin typeface="Arial" panose="020B0604020202020204" pitchFamily="34" charset="0"/>
                <a:cs typeface="Arial" panose="020B0604020202020204" pitchFamily="34" charset="0"/>
              </a:rPr>
              <a:t>Admin Manage Local Files</a:t>
            </a: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r>
              <a:rPr lang="en-US" sz="900" dirty="0" smtClean="0">
                <a:solidFill>
                  <a:schemeClr val="dk1"/>
                </a:solidFill>
                <a:latin typeface="Arial" panose="020B0604020202020204" pitchFamily="34" charset="0"/>
                <a:cs typeface="Arial" panose="020B0604020202020204" pitchFamily="34" charset="0"/>
              </a:rPr>
              <a:t>Allows Admin to set pins for folders as well as perform manual file management cleanup as necessary </a:t>
            </a:r>
            <a:endParaRPr lang="en-US" sz="900" dirty="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a:p>
            <a:pPr marL="171450" indent="-171450">
              <a:buFontTx/>
              <a:buChar char="-"/>
            </a:pPr>
            <a:endParaRPr lang="en-US" sz="900" dirty="0" smtClean="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83595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Infocus_Powerpoint">
  <a:themeElements>
    <a:clrScheme name="InFocus 1">
      <a:dk1>
        <a:srgbClr val="3C3C3B"/>
      </a:dk1>
      <a:lt1>
        <a:sysClr val="window" lastClr="FFFFFF"/>
      </a:lt1>
      <a:dk2>
        <a:srgbClr val="505150"/>
      </a:dk2>
      <a:lt2>
        <a:srgbClr val="FFFFFE"/>
      </a:lt2>
      <a:accent1>
        <a:srgbClr val="2C81B9"/>
      </a:accent1>
      <a:accent2>
        <a:srgbClr val="005394"/>
      </a:accent2>
      <a:accent3>
        <a:srgbClr val="46B3CD"/>
      </a:accent3>
      <a:accent4>
        <a:srgbClr val="CB004D"/>
      </a:accent4>
      <a:accent5>
        <a:srgbClr val="96C13C"/>
      </a:accent5>
      <a:accent6>
        <a:srgbClr val="D84925"/>
      </a:accent6>
      <a:hlink>
        <a:srgbClr val="0092D2"/>
      </a:hlink>
      <a:folHlink>
        <a:srgbClr val="47474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rtlCol="0">
        <a:spAutoFit/>
      </a:bodyPr>
      <a:lstStyle>
        <a:defPPr marL="285750" indent="-274320">
          <a:buSzPct val="80000"/>
          <a:buBlip>
            <a:blip xmlns:r="http://schemas.openxmlformats.org/officeDocument/2006/relationships" r:embed="rId1"/>
          </a:buBlip>
          <a:defRPr sz="1300" dirty="0" err="1" smtClean="0">
            <a:solidFill>
              <a:schemeClr val="tx2"/>
            </a:solidFill>
            <a:latin typeface="Arial"/>
            <a:cs typeface="Arial"/>
          </a:defRPr>
        </a:defPPr>
      </a:lstStyle>
    </a:txDef>
  </a:objectDefaults>
  <a:extraClrSchemeLst/>
  <a:extLst>
    <a:ext uri="{05A4C25C-085E-4340-85A3-A5531E510DB2}">
      <thm15:themeFamily xmlns:thm15="http://schemas.microsoft.com/office/thememl/2012/main" name="Mondopad 1.8 preview r2.pptx" id="{3276D9D3-2BB2-430A-B11F-C0583B1BF96E}" vid="{D0A295C1-EF7C-4470-A544-3DEDC90477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D84E9F3035D284FBC83BD1780CFE490" ma:contentTypeVersion="0" ma:contentTypeDescription="Create a new document." ma:contentTypeScope="" ma:versionID="a0b2ac10d2f703d4cc86d73933da1954">
  <xsd:schema xmlns:xsd="http://www.w3.org/2001/XMLSchema" xmlns:xs="http://www.w3.org/2001/XMLSchema" xmlns:p="http://schemas.microsoft.com/office/2006/metadata/properties" xmlns:ns2="b8523645-cc02-4ff6-93a5-392cb035f592" targetNamespace="http://schemas.microsoft.com/office/2006/metadata/properties" ma:root="true" ma:fieldsID="270ff81be1e7a3c49734480dac96b491" ns2:_="">
    <xsd:import namespace="b8523645-cc02-4ff6-93a5-392cb035f592"/>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523645-cc02-4ff6-93a5-392cb035f59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b8523645-cc02-4ff6-93a5-392cb035f592">U4RUWXZP7Z4Q-332-7</_dlc_DocId>
    <_dlc_DocIdUrl xmlns="b8523645-cc02-4ff6-93a5-392cb035f592">
      <Url>https://infocuscorp.sharepoint.com/TeamMondopad/_layouts/DocIdRedir.aspx?ID=U4RUWXZP7Z4Q-332-7</Url>
      <Description>U4RUWXZP7Z4Q-332-7</Description>
    </_dlc_DocIdUrl>
  </documentManagement>
</p:properties>
</file>

<file path=customXml/itemProps1.xml><?xml version="1.0" encoding="utf-8"?>
<ds:datastoreItem xmlns:ds="http://schemas.openxmlformats.org/officeDocument/2006/customXml" ds:itemID="{CB631118-DA7D-4E0B-8C27-643CC4BE2828}">
  <ds:schemaRefs>
    <ds:schemaRef ds:uri="http://schemas.microsoft.com/sharepoint/events"/>
  </ds:schemaRefs>
</ds:datastoreItem>
</file>

<file path=customXml/itemProps2.xml><?xml version="1.0" encoding="utf-8"?>
<ds:datastoreItem xmlns:ds="http://schemas.openxmlformats.org/officeDocument/2006/customXml" ds:itemID="{B2C63CB3-0AF3-4695-A917-DEB898B55738}">
  <ds:schemaRefs>
    <ds:schemaRef ds:uri="http://schemas.microsoft.com/sharepoint/v3/contenttype/forms"/>
  </ds:schemaRefs>
</ds:datastoreItem>
</file>

<file path=customXml/itemProps3.xml><?xml version="1.0" encoding="utf-8"?>
<ds:datastoreItem xmlns:ds="http://schemas.openxmlformats.org/officeDocument/2006/customXml" ds:itemID="{B722FB15-D29A-4BC3-8F69-607EA2A111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523645-cc02-4ff6-93a5-392cb035f5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0B76D1B-865B-4BEE-B955-D955101274B4}">
  <ds:schemaRefs>
    <ds:schemaRef ds:uri="http://purl.org/dc/terms/"/>
    <ds:schemaRef ds:uri="b8523645-cc02-4ff6-93a5-392cb035f592"/>
    <ds:schemaRef ds:uri="http://schemas.openxmlformats.org/package/2006/metadata/core-properties"/>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InFocus</Template>
  <TotalTime>27280</TotalTime>
  <Words>12765</Words>
  <Application>Microsoft Office PowerPoint</Application>
  <PresentationFormat>全屏显示(16:9)</PresentationFormat>
  <Paragraphs>3105</Paragraphs>
  <Slides>213</Slides>
  <Notes>210</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213</vt:i4>
      </vt:variant>
    </vt:vector>
  </HeadingPairs>
  <TitlesOfParts>
    <vt:vector size="220" baseType="lpstr">
      <vt:lpstr>Lucida Grande</vt:lpstr>
      <vt:lpstr>宋体</vt:lpstr>
      <vt:lpstr>Arial</vt:lpstr>
      <vt:lpstr>Arial Black</vt:lpstr>
      <vt:lpstr>Calibri</vt:lpstr>
      <vt:lpstr>Infocus_Powerpoint</vt:lpstr>
      <vt:lpstr>Packager Shell Object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BlindSide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Steveador11@comcast.net</dc:creator>
  <cp:lastModifiedBy>Vinson Yang</cp:lastModifiedBy>
  <cp:revision>639</cp:revision>
  <cp:lastPrinted>2014-04-10T20:19:45Z</cp:lastPrinted>
  <dcterms:created xsi:type="dcterms:W3CDTF">2014-04-09T23:38:32Z</dcterms:created>
  <dcterms:modified xsi:type="dcterms:W3CDTF">2020-01-22T03:25:37Z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0x0101009D84E9F3035D284FBC83BD1780CFE490</vt:lpwstr>
  </property>
  <property fmtid="{D5CDD505-2E9C-101B-9397-08002B2CF9AE}" pid="3" name="_dlc_DocIdItemGuid">
    <vt:lpwstr>5603e2e3-94bb-416c-a832-aea397740827</vt:lpwstr>
  </property>
</Properties>
</file>